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5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  <p:sldMasterId id="2147483712" r:id="rId2"/>
    <p:sldMasterId id="2147483770" r:id="rId3"/>
    <p:sldMasterId id="2147483696" r:id="rId4"/>
    <p:sldMasterId id="2147483724" r:id="rId5"/>
    <p:sldMasterId id="2147483780" r:id="rId6"/>
  </p:sldMasterIdLst>
  <p:notesMasterIdLst>
    <p:notesMasterId r:id="rId18"/>
  </p:notesMasterIdLst>
  <p:handoutMasterIdLst>
    <p:handoutMasterId r:id="rId19"/>
  </p:handoutMasterIdLst>
  <p:sldIdLst>
    <p:sldId id="256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72" r:id="rId15"/>
    <p:sldId id="282" r:id="rId16"/>
    <p:sldId id="276" r:id="rId17"/>
  </p:sldIdLst>
  <p:sldSz cx="9144000" cy="6858000" type="screen4x3"/>
  <p:notesSz cx="7102475" cy="102330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9DC3E6"/>
    <a:srgbClr val="4599B2"/>
    <a:srgbClr val="F08272"/>
    <a:srgbClr val="81A698"/>
    <a:srgbClr val="B5D6E0"/>
    <a:srgbClr val="74B3C5"/>
    <a:srgbClr val="F9CDC7"/>
    <a:srgbClr val="F4A195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3"/>
  </p:normalViewPr>
  <p:slideViewPr>
    <p:cSldViewPr snapToGrid="0" snapToObjects="1">
      <p:cViewPr varScale="1">
        <p:scale>
          <a:sx n="80" d="100"/>
          <a:sy n="80" d="100"/>
        </p:scale>
        <p:origin x="96" y="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2FCAB5BF-F65F-491B-A59D-1F598D07405F}" type="datetimeFigureOut">
              <a:rPr lang="de-DE" smtClean="0"/>
              <a:t>29.12.2020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DE60965E-77DB-4935-93A1-EF6249A0B3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131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33B818F9-D386-0C4D-B8C8-76BF5AD723B6}" type="datetimeFigureOut">
              <a:rPr lang="de-DE" smtClean="0"/>
              <a:t>29.12.2020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95DF1DF3-7642-1346-B22D-93A4C1B09A6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117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32" indent="-185732">
              <a:buFont typeface="Arial" panose="020B0604020202020204" pitchFamily="34" charset="0"/>
              <a:buChar char="•"/>
            </a:pPr>
            <a:r>
              <a:rPr lang="de-DE" noProof="0" dirty="0"/>
              <a:t>I</a:t>
            </a:r>
            <a:r>
              <a:rPr lang="en-GB" noProof="0" dirty="0" err="1"/>
              <a:t>ssues</a:t>
            </a:r>
            <a:r>
              <a:rPr lang="en-GB" noProof="0" dirty="0"/>
              <a:t> arise in all four of the main Directives concerning EU procurement law (public</a:t>
            </a:r>
            <a:r>
              <a:rPr lang="en-GB" baseline="0" noProof="0" dirty="0"/>
              <a:t> sector, concessions, utilities, defence) </a:t>
            </a:r>
          </a:p>
          <a:p>
            <a:pPr marL="185732" indent="-185732">
              <a:buFont typeface="Arial" panose="020B0604020202020204" pitchFamily="34" charset="0"/>
              <a:buChar char="•"/>
            </a:pPr>
            <a:r>
              <a:rPr lang="en-GB" baseline="0" noProof="0" dirty="0"/>
              <a:t>Issues will be explained by example of Public Sector Directive but also apply in other legislative contexts </a:t>
            </a:r>
          </a:p>
          <a:p>
            <a:pPr marL="185732" indent="-185732">
              <a:buFont typeface="Arial" panose="020B0604020202020204" pitchFamily="34" charset="0"/>
              <a:buChar char="•"/>
            </a:pPr>
            <a:endParaRPr lang="de-DE" baseline="0" dirty="0"/>
          </a:p>
          <a:p>
            <a:pPr marL="185732" indent="-185732">
              <a:buFont typeface="Arial" panose="020B0604020202020204" pitchFamily="34" charset="0"/>
              <a:buChar char="•"/>
            </a:pPr>
            <a:r>
              <a:rPr lang="en-GB" sz="1300" dirty="0"/>
              <a:t>Directive maintains the systematic approach of the previous Public Sector Directive and distinguishes between mandatory and discretionary grounds for exclusion </a:t>
            </a:r>
            <a:endParaRPr lang="de-DE" baseline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7680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889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u="sng" dirty="0" err="1"/>
              <a:t>Possibilities</a:t>
            </a:r>
            <a:r>
              <a:rPr lang="de-DE" u="sng" dirty="0"/>
              <a:t> </a:t>
            </a:r>
            <a:r>
              <a:rPr lang="de-DE" u="sng" dirty="0" err="1"/>
              <a:t>of</a:t>
            </a:r>
            <a:r>
              <a:rPr lang="de-DE" u="sng" dirty="0"/>
              <a:t> </a:t>
            </a:r>
            <a:r>
              <a:rPr lang="de-DE" u="sng" dirty="0" err="1"/>
              <a:t>implementation</a:t>
            </a:r>
            <a:r>
              <a:rPr lang="de-DE" u="sng" dirty="0"/>
              <a:t>: </a:t>
            </a:r>
          </a:p>
          <a:p>
            <a:pPr marL="185732" indent="-185732">
              <a:buFontTx/>
              <a:buChar char="-"/>
            </a:pPr>
            <a:r>
              <a:rPr lang="de-DE" dirty="0"/>
              <a:t>Implementation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mandatory</a:t>
            </a:r>
            <a:r>
              <a:rPr lang="de-DE" dirty="0"/>
              <a:t> </a:t>
            </a:r>
            <a:r>
              <a:rPr lang="de-DE" dirty="0" err="1"/>
              <a:t>grounds</a:t>
            </a:r>
            <a:r>
              <a:rPr lang="de-DE" dirty="0"/>
              <a:t> </a:t>
            </a:r>
          </a:p>
          <a:p>
            <a:pPr marL="185732" indent="-185732">
              <a:buFontTx/>
              <a:buChar char="-"/>
            </a:pPr>
            <a:r>
              <a:rPr lang="de-DE" dirty="0" err="1"/>
              <a:t>Mandatory</a:t>
            </a:r>
            <a:r>
              <a:rPr lang="de-DE" dirty="0"/>
              <a:t> </a:t>
            </a:r>
            <a:r>
              <a:rPr lang="de-DE" dirty="0" err="1"/>
              <a:t>exclusion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baseline="0" dirty="0"/>
              <a:t> </a:t>
            </a:r>
            <a:r>
              <a:rPr lang="de-DE" baseline="0" dirty="0" err="1"/>
              <a:t>when</a:t>
            </a:r>
            <a:r>
              <a:rPr lang="de-DE" baseline="0" dirty="0"/>
              <a:t> </a:t>
            </a:r>
            <a:r>
              <a:rPr lang="de-DE" baseline="0" dirty="0" err="1"/>
              <a:t>contracting</a:t>
            </a:r>
            <a:r>
              <a:rPr lang="de-DE" baseline="0" dirty="0"/>
              <a:t> </a:t>
            </a:r>
            <a:r>
              <a:rPr lang="de-DE" baseline="0" dirty="0" err="1"/>
              <a:t>authorities</a:t>
            </a:r>
            <a:r>
              <a:rPr lang="de-DE" baseline="0" dirty="0"/>
              <a:t> </a:t>
            </a:r>
            <a:r>
              <a:rPr lang="de-DE" baseline="0" dirty="0" err="1"/>
              <a:t>decide</a:t>
            </a:r>
            <a:r>
              <a:rPr lang="de-DE" baseline="0" dirty="0"/>
              <a:t> </a:t>
            </a:r>
            <a:r>
              <a:rPr lang="de-DE" baseline="0" dirty="0" err="1"/>
              <a:t>to</a:t>
            </a:r>
            <a:r>
              <a:rPr lang="de-DE" baseline="0" dirty="0"/>
              <a:t> </a:t>
            </a:r>
            <a:r>
              <a:rPr lang="de-DE" baseline="0" dirty="0" err="1"/>
              <a:t>apply</a:t>
            </a:r>
            <a:r>
              <a:rPr lang="de-DE" baseline="0" dirty="0"/>
              <a:t> </a:t>
            </a:r>
            <a:r>
              <a:rPr lang="de-DE" baseline="0" dirty="0" err="1"/>
              <a:t>discretionary</a:t>
            </a:r>
            <a:r>
              <a:rPr lang="de-DE" baseline="0" dirty="0"/>
              <a:t> </a:t>
            </a:r>
            <a:r>
              <a:rPr lang="de-DE" baseline="0" dirty="0" err="1"/>
              <a:t>exclusion</a:t>
            </a:r>
            <a:r>
              <a:rPr lang="de-DE" baseline="0" dirty="0"/>
              <a:t> </a:t>
            </a:r>
            <a:r>
              <a:rPr lang="de-DE" baseline="0" dirty="0" err="1"/>
              <a:t>grounds</a:t>
            </a:r>
            <a:r>
              <a:rPr lang="de-DE" baseline="0" dirty="0"/>
              <a:t> </a:t>
            </a:r>
            <a:r>
              <a:rPr lang="de-DE" baseline="0" dirty="0" err="1"/>
              <a:t>prior</a:t>
            </a:r>
            <a:r>
              <a:rPr lang="de-DE" baseline="0" dirty="0"/>
              <a:t> </a:t>
            </a:r>
            <a:r>
              <a:rPr lang="de-DE" baseline="0" dirty="0" err="1"/>
              <a:t>to</a:t>
            </a:r>
            <a:r>
              <a:rPr lang="de-DE" baseline="0" dirty="0"/>
              <a:t> individual </a:t>
            </a:r>
            <a:r>
              <a:rPr lang="de-DE" baseline="0" dirty="0" err="1"/>
              <a:t>procurement</a:t>
            </a:r>
            <a:r>
              <a:rPr lang="de-DE" baseline="0" dirty="0"/>
              <a:t> </a:t>
            </a:r>
            <a:r>
              <a:rPr lang="de-DE" baseline="0" dirty="0" err="1"/>
              <a:t>procedure</a:t>
            </a:r>
            <a:r>
              <a:rPr lang="de-DE" baseline="0" dirty="0"/>
              <a:t> </a:t>
            </a:r>
          </a:p>
          <a:p>
            <a:pPr marL="185732" indent="-185732">
              <a:buFontTx/>
              <a:buChar char="-"/>
            </a:pPr>
            <a:r>
              <a:rPr lang="de-DE" baseline="0" dirty="0" err="1"/>
              <a:t>Contracting</a:t>
            </a:r>
            <a:r>
              <a:rPr lang="de-DE" baseline="0" dirty="0"/>
              <a:t> </a:t>
            </a:r>
            <a:r>
              <a:rPr lang="de-DE" baseline="0" dirty="0" err="1"/>
              <a:t>authority</a:t>
            </a:r>
            <a:r>
              <a:rPr lang="de-DE" baseline="0" dirty="0"/>
              <a:t> </a:t>
            </a:r>
            <a:r>
              <a:rPr lang="de-DE" baseline="0" dirty="0" err="1"/>
              <a:t>decides</a:t>
            </a:r>
            <a:r>
              <a:rPr lang="de-DE" baseline="0" dirty="0"/>
              <a:t> on individual </a:t>
            </a:r>
            <a:r>
              <a:rPr lang="de-DE" baseline="0" dirty="0" err="1"/>
              <a:t>case-by-case</a:t>
            </a:r>
            <a:r>
              <a:rPr lang="de-DE" baseline="0" dirty="0"/>
              <a:t> </a:t>
            </a:r>
            <a:r>
              <a:rPr lang="de-DE" baseline="0" dirty="0" err="1"/>
              <a:t>basis</a:t>
            </a:r>
            <a:r>
              <a:rPr lang="de-DE" baseline="0" dirty="0"/>
              <a:t> (</a:t>
            </a:r>
            <a:r>
              <a:rPr lang="de-DE" baseline="0" dirty="0" err="1"/>
              <a:t>discretion</a:t>
            </a:r>
            <a:r>
              <a:rPr lang="de-DE" baseline="0" dirty="0"/>
              <a:t> </a:t>
            </a:r>
            <a:r>
              <a:rPr lang="de-DE" baseline="0" dirty="0" err="1"/>
              <a:t>regarding</a:t>
            </a:r>
            <a:r>
              <a:rPr lang="de-DE" baseline="0" dirty="0"/>
              <a:t>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particular</a:t>
            </a:r>
            <a:r>
              <a:rPr lang="de-DE" baseline="0" dirty="0"/>
              <a:t> </a:t>
            </a:r>
            <a:r>
              <a:rPr lang="de-DE" baseline="0" dirty="0" err="1"/>
              <a:t>procurement</a:t>
            </a:r>
            <a:r>
              <a:rPr lang="de-DE" baseline="0" dirty="0"/>
              <a:t> </a:t>
            </a:r>
            <a:r>
              <a:rPr lang="de-DE" baseline="0" dirty="0" err="1"/>
              <a:t>procedure</a:t>
            </a:r>
            <a:r>
              <a:rPr lang="de-DE" baseline="0" dirty="0"/>
              <a:t>,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economic</a:t>
            </a:r>
            <a:r>
              <a:rPr lang="de-DE" baseline="0" dirty="0"/>
              <a:t> </a:t>
            </a:r>
            <a:r>
              <a:rPr lang="de-DE" baseline="0" dirty="0" err="1"/>
              <a:t>operator</a:t>
            </a:r>
            <a:r>
              <a:rPr lang="de-DE" baseline="0" dirty="0"/>
              <a:t> in </a:t>
            </a:r>
            <a:r>
              <a:rPr lang="de-DE" baseline="0" dirty="0" err="1"/>
              <a:t>question</a:t>
            </a:r>
            <a:r>
              <a:rPr lang="de-DE" baseline="0" dirty="0"/>
              <a:t> </a:t>
            </a:r>
            <a:r>
              <a:rPr lang="de-DE" baseline="0" dirty="0" err="1"/>
              <a:t>and</a:t>
            </a:r>
            <a:r>
              <a:rPr lang="de-DE" baseline="0" dirty="0"/>
              <a:t> </a:t>
            </a:r>
            <a:r>
              <a:rPr lang="de-DE" baseline="0" dirty="0" err="1"/>
              <a:t>the</a:t>
            </a:r>
            <a:r>
              <a:rPr lang="de-DE" baseline="0" dirty="0"/>
              <a:t> individual </a:t>
            </a:r>
            <a:r>
              <a:rPr lang="de-DE" baseline="0" dirty="0" err="1"/>
              <a:t>circumstances</a:t>
            </a:r>
            <a:r>
              <a:rPr lang="de-DE" baseline="0" dirty="0"/>
              <a:t> </a:t>
            </a:r>
            <a:r>
              <a:rPr lang="de-DE" baseline="0" dirty="0" err="1"/>
              <a:t>constituting</a:t>
            </a:r>
            <a:r>
              <a:rPr lang="de-DE" baseline="0" dirty="0"/>
              <a:t> a </a:t>
            </a:r>
            <a:r>
              <a:rPr lang="de-DE" baseline="0" dirty="0" err="1"/>
              <a:t>ground</a:t>
            </a:r>
            <a:r>
              <a:rPr lang="de-DE" baseline="0" dirty="0"/>
              <a:t> </a:t>
            </a:r>
            <a:r>
              <a:rPr lang="de-DE" baseline="0" dirty="0" err="1"/>
              <a:t>for</a:t>
            </a:r>
            <a:r>
              <a:rPr lang="de-DE" baseline="0" dirty="0"/>
              <a:t> </a:t>
            </a:r>
            <a:r>
              <a:rPr lang="de-DE" baseline="0" dirty="0" err="1"/>
              <a:t>exclusion</a:t>
            </a:r>
            <a:r>
              <a:rPr lang="de-DE" baseline="0" dirty="0"/>
              <a:t>) </a:t>
            </a:r>
          </a:p>
          <a:p>
            <a:pPr marL="185732" indent="-185732">
              <a:buFontTx/>
              <a:buChar char="-"/>
            </a:pPr>
            <a:endParaRPr lang="de-DE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0841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F1DF3-7642-1346-B22D-93A4C1B09A6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666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F1DF3-7642-1346-B22D-93A4C1B09A6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847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F1DF3-7642-1346-B22D-93A4C1B09A6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64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titel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2050883"/>
            <a:ext cx="7964632" cy="1856099"/>
          </a:xfrm>
        </p:spPr>
        <p:txBody>
          <a:bodyPr anchor="t">
            <a:noAutofit/>
          </a:bodyPr>
          <a:lstStyle>
            <a:lvl1pPr algn="l">
              <a:defRPr sz="3200" baseline="0"/>
            </a:lvl1pPr>
          </a:lstStyle>
          <a:p>
            <a:r>
              <a:rPr lang="de-DE" dirty="0" smtClean="0"/>
              <a:t>Titel der </a:t>
            </a:r>
            <a:br>
              <a:rPr lang="de-DE" dirty="0" smtClean="0"/>
            </a:br>
            <a:r>
              <a:rPr lang="de-DE" dirty="0" smtClean="0"/>
              <a:t>Präsentation</a:t>
            </a:r>
            <a:br>
              <a:rPr lang="de-DE" dirty="0" smtClean="0"/>
            </a:br>
            <a:r>
              <a:rPr lang="de-DE" dirty="0" smtClean="0"/>
              <a:t>maximal</a:t>
            </a:r>
            <a:br>
              <a:rPr lang="de-DE" dirty="0" smtClean="0"/>
            </a:br>
            <a:r>
              <a:rPr lang="de-DE" dirty="0" smtClean="0"/>
              <a:t>vierzeilig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4237027"/>
            <a:ext cx="7964632" cy="1083118"/>
          </a:xfrm>
        </p:spPr>
        <p:txBody>
          <a:bodyPr anchor="t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Vortragende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9" y="540055"/>
            <a:ext cx="3628737" cy="864565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5757286"/>
            <a:ext cx="7964632" cy="914400"/>
          </a:xfrm>
        </p:spPr>
        <p:txBody>
          <a:bodyPr anchor="t">
            <a:noAutofit/>
          </a:bodyPr>
          <a:lstStyle>
            <a:lvl1pPr marL="0" indent="0" algn="l">
              <a:buFontTx/>
              <a:buNone/>
              <a:defRPr sz="1600" baseline="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Datum und Ort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7881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gliederung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F08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6125441" cy="321974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32508" y="1191346"/>
            <a:ext cx="8182841" cy="452578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Füge Gliederung Präsentation ein</a:t>
            </a:r>
            <a:endParaRPr lang="de-DE" dirty="0"/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5805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gliederung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459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6125441" cy="321974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32508" y="1191346"/>
            <a:ext cx="8182841" cy="452578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Füge Gliederung Präsentation ein</a:t>
            </a:r>
            <a:endParaRPr lang="de-DE" dirty="0"/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6825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706582"/>
            <a:ext cx="9144000" cy="5470381"/>
          </a:xfrm>
          <a:prstGeom prst="rect">
            <a:avLst/>
          </a:prstGeom>
          <a:solidFill>
            <a:srgbClr val="D9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1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500" b="1" baseline="0">
                <a:solidFill>
                  <a:srgbClr val="0070C0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 baseline="0"/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baseline="0"/>
            </a:lvl4pPr>
          </a:lstStyle>
          <a:p>
            <a:pPr lvl="0"/>
            <a:r>
              <a:rPr lang="de-DE" dirty="0" smtClean="0"/>
              <a:t>Text durch klicken hinzufügen (Zwischenüberschriften: farbig/fett, </a:t>
            </a:r>
            <a:r>
              <a:rPr lang="de-DE" dirty="0" err="1" smtClean="0"/>
              <a:t>Bulletpoints</a:t>
            </a:r>
            <a:r>
              <a:rPr lang="de-DE" dirty="0" smtClean="0"/>
              <a:t>: normal/schwarz)</a:t>
            </a:r>
          </a:p>
          <a:p>
            <a:pPr lvl="1"/>
            <a:r>
              <a:rPr lang="de-DE" dirty="0" err="1" smtClean="0"/>
              <a:t>Bulletpoint</a:t>
            </a:r>
            <a:r>
              <a:rPr lang="de-DE" dirty="0" smtClean="0"/>
              <a:t> erste Ebene</a:t>
            </a:r>
          </a:p>
          <a:p>
            <a:pPr lvl="2"/>
            <a:r>
              <a:rPr lang="de-DE" dirty="0" err="1" smtClean="0"/>
              <a:t>Bulletpoint</a:t>
            </a:r>
            <a:r>
              <a:rPr lang="de-DE" dirty="0" smtClean="0"/>
              <a:t> zweite Ebene</a:t>
            </a:r>
          </a:p>
          <a:p>
            <a:pPr lvl="3"/>
            <a:r>
              <a:rPr lang="de-DE" dirty="0" err="1" smtClean="0"/>
              <a:t>Bulletpoint</a:t>
            </a:r>
            <a:r>
              <a:rPr lang="de-DE" dirty="0" smtClean="0"/>
              <a:t> dritte Ebene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860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13232"/>
            <a:ext cx="9144000" cy="5465618"/>
          </a:xfrm>
          <a:prstGeom prst="rect">
            <a:avLst/>
          </a:prstGeom>
          <a:solidFill>
            <a:srgbClr val="ECF2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10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500" b="1">
                <a:solidFill>
                  <a:srgbClr val="81A698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/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4pPr>
          </a:lstStyle>
          <a:p>
            <a:pPr lvl="0"/>
            <a:r>
              <a:rPr lang="de-DE" dirty="0" smtClean="0"/>
              <a:t>Text durch klicken hinzufügen (Zwischenüberschriften: farbig/fett, </a:t>
            </a:r>
            <a:r>
              <a:rPr lang="de-DE" dirty="0" err="1" smtClean="0"/>
              <a:t>Bulletpoints</a:t>
            </a:r>
            <a:r>
              <a:rPr lang="de-DE" dirty="0" smtClean="0"/>
              <a:t>: normal/schwarz)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4552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92450"/>
            <a:ext cx="9144000" cy="5465618"/>
          </a:xfrm>
          <a:prstGeom prst="rect">
            <a:avLst/>
          </a:prstGeom>
          <a:solidFill>
            <a:srgbClr val="FDEC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10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500" b="1">
                <a:solidFill>
                  <a:srgbClr val="F08272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/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4pPr>
          </a:lstStyle>
          <a:p>
            <a:pPr lvl="0"/>
            <a:r>
              <a:rPr lang="de-DE" dirty="0" smtClean="0"/>
              <a:t>Text durch klicken hinzufügen (Zwischenüberschriften: farbig/fett, </a:t>
            </a:r>
            <a:r>
              <a:rPr lang="de-DE" dirty="0" err="1" smtClean="0"/>
              <a:t>Bulletpoints</a:t>
            </a:r>
            <a:r>
              <a:rPr lang="de-DE" dirty="0" smtClean="0"/>
              <a:t>: normal/schwarz) 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2966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E3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500" b="1">
                <a:solidFill>
                  <a:srgbClr val="4599B2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/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4pPr>
          </a:lstStyle>
          <a:p>
            <a:pPr lvl="0"/>
            <a:r>
              <a:rPr lang="de-DE" dirty="0" smtClean="0"/>
              <a:t>Text durch klicken hinzufügen (Zwischenüberschriften: farbig/fett, </a:t>
            </a:r>
            <a:r>
              <a:rPr lang="de-DE" dirty="0" err="1" smtClean="0"/>
              <a:t>Bulletpoints</a:t>
            </a:r>
            <a:r>
              <a:rPr lang="de-DE" dirty="0" smtClean="0"/>
              <a:t>: normal/schwarz)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4383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divider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59823" y="5070585"/>
            <a:ext cx="6858000" cy="644416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 err="1" smtClean="0"/>
              <a:t>Section</a:t>
            </a:r>
            <a:r>
              <a:rPr lang="de-DE" dirty="0" smtClean="0"/>
              <a:t> #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Section</a:t>
            </a:r>
            <a:r>
              <a:rPr lang="de-DE" dirty="0" smtClean="0"/>
              <a:t> </a:t>
            </a:r>
            <a:r>
              <a:rPr lang="de-DE" dirty="0" err="1" smtClean="0"/>
              <a:t>Divider</a:t>
            </a:r>
            <a:endParaRPr lang="de-DE" dirty="0" smtClean="0"/>
          </a:p>
          <a:p>
            <a:r>
              <a:rPr lang="de-DE" dirty="0" smtClean="0"/>
              <a:t>maximal</a:t>
            </a:r>
          </a:p>
          <a:p>
            <a:r>
              <a:rPr lang="de-DE" dirty="0" smtClean="0"/>
              <a:t>vierzeilig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907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divider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81A6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59823" y="5070585"/>
            <a:ext cx="6858000" cy="644416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 err="1" smtClean="0"/>
              <a:t>Section</a:t>
            </a:r>
            <a:r>
              <a:rPr lang="de-DE" dirty="0" smtClean="0"/>
              <a:t> #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Section</a:t>
            </a:r>
            <a:r>
              <a:rPr lang="de-DE" dirty="0" smtClean="0"/>
              <a:t> </a:t>
            </a:r>
            <a:r>
              <a:rPr lang="de-DE" dirty="0" err="1" smtClean="0"/>
              <a:t>Divider</a:t>
            </a:r>
            <a:endParaRPr lang="de-DE" dirty="0" smtClean="0"/>
          </a:p>
          <a:p>
            <a:r>
              <a:rPr lang="de-DE" dirty="0" smtClean="0"/>
              <a:t>maximal</a:t>
            </a:r>
          </a:p>
          <a:p>
            <a:r>
              <a:rPr lang="de-DE" dirty="0" smtClean="0"/>
              <a:t>vierzeilig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370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divider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76009"/>
          </a:xfrm>
          <a:prstGeom prst="rect">
            <a:avLst/>
          </a:prstGeom>
          <a:solidFill>
            <a:srgbClr val="F08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59823" y="5070585"/>
            <a:ext cx="6858000" cy="644416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 err="1" smtClean="0"/>
              <a:t>Section</a:t>
            </a:r>
            <a:r>
              <a:rPr lang="de-DE" dirty="0" smtClean="0"/>
              <a:t> #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Section</a:t>
            </a:r>
            <a:r>
              <a:rPr lang="de-DE" dirty="0" smtClean="0"/>
              <a:t> </a:t>
            </a:r>
            <a:r>
              <a:rPr lang="de-DE" dirty="0" err="1" smtClean="0"/>
              <a:t>Divider</a:t>
            </a:r>
            <a:endParaRPr lang="de-DE" dirty="0" smtClean="0"/>
          </a:p>
          <a:p>
            <a:r>
              <a:rPr lang="de-DE" dirty="0" smtClean="0"/>
              <a:t>maximal</a:t>
            </a:r>
          </a:p>
          <a:p>
            <a:r>
              <a:rPr lang="de-DE" dirty="0" smtClean="0"/>
              <a:t>vierzeilig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712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divider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459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59823" y="5070585"/>
            <a:ext cx="6858000" cy="644416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de-DE" dirty="0" err="1" smtClean="0"/>
              <a:t>Section</a:t>
            </a:r>
            <a:r>
              <a:rPr lang="de-DE" dirty="0" smtClean="0"/>
              <a:t> #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Titel </a:t>
            </a:r>
            <a:r>
              <a:rPr lang="de-DE" dirty="0" err="1" smtClean="0"/>
              <a:t>Section</a:t>
            </a:r>
            <a:r>
              <a:rPr lang="de-DE" dirty="0" smtClean="0"/>
              <a:t> </a:t>
            </a:r>
            <a:r>
              <a:rPr lang="de-DE" dirty="0" err="1" smtClean="0"/>
              <a:t>Divider</a:t>
            </a:r>
            <a:endParaRPr lang="de-DE" dirty="0" smtClean="0"/>
          </a:p>
          <a:p>
            <a:r>
              <a:rPr lang="de-DE" dirty="0" smtClean="0"/>
              <a:t>maximal</a:t>
            </a:r>
          </a:p>
          <a:p>
            <a:r>
              <a:rPr lang="de-DE" dirty="0" smtClean="0"/>
              <a:t>vierzeilig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90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titel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1A6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2050883"/>
            <a:ext cx="7964632" cy="1856099"/>
          </a:xfrm>
        </p:spPr>
        <p:txBody>
          <a:bodyPr anchor="t">
            <a:noAutofit/>
          </a:bodyPr>
          <a:lstStyle>
            <a:lvl1pPr algn="l">
              <a:defRPr sz="3200" baseline="0"/>
            </a:lvl1pPr>
          </a:lstStyle>
          <a:p>
            <a:r>
              <a:rPr lang="de-DE" dirty="0" smtClean="0"/>
              <a:t>Titel der </a:t>
            </a:r>
            <a:br>
              <a:rPr lang="de-DE" dirty="0" smtClean="0"/>
            </a:br>
            <a:r>
              <a:rPr lang="de-DE" dirty="0" smtClean="0"/>
              <a:t>Präsentation</a:t>
            </a:r>
            <a:br>
              <a:rPr lang="de-DE" dirty="0" smtClean="0"/>
            </a:br>
            <a:r>
              <a:rPr lang="de-DE" dirty="0" smtClean="0"/>
              <a:t>maximal</a:t>
            </a:r>
            <a:br>
              <a:rPr lang="de-DE" dirty="0" smtClean="0"/>
            </a:br>
            <a:r>
              <a:rPr lang="de-DE" dirty="0" smtClean="0"/>
              <a:t>vierzeilig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4237027"/>
            <a:ext cx="7964632" cy="1083118"/>
          </a:xfrm>
        </p:spPr>
        <p:txBody>
          <a:bodyPr anchor="t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Vortragende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9" y="540055"/>
            <a:ext cx="3628737" cy="864565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5757286"/>
            <a:ext cx="7964632" cy="914400"/>
          </a:xfrm>
        </p:spPr>
        <p:txBody>
          <a:bodyPr anchor="t">
            <a:noAutofit/>
          </a:bodyPr>
          <a:lstStyle>
            <a:lvl1pPr marL="0" indent="0" algn="l">
              <a:buFontTx/>
              <a:buNone/>
              <a:defRPr sz="1600" baseline="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Datum und Ort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1494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rm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706582"/>
            <a:ext cx="9144000" cy="5470381"/>
          </a:xfrm>
          <a:prstGeom prst="rect">
            <a:avLst/>
          </a:prstGeom>
          <a:solidFill>
            <a:srgbClr val="D9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5323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13232"/>
            <a:ext cx="9144000" cy="5465618"/>
          </a:xfrm>
          <a:prstGeom prst="rect">
            <a:avLst/>
          </a:prstGeom>
          <a:solidFill>
            <a:srgbClr val="ECF2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rm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5401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92450"/>
            <a:ext cx="9144000" cy="5465618"/>
          </a:xfrm>
          <a:prstGeom prst="rect">
            <a:avLst/>
          </a:prstGeom>
          <a:solidFill>
            <a:srgbClr val="FDEC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rm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4915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content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E3F0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rm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2113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628650" y="5236983"/>
            <a:ext cx="8395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 BLOMSTEIN 2020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material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intended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www.blomstein.com </a:t>
            </a:r>
            <a:endParaRPr lang="de-DE" sz="1400" dirty="0"/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1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Absender ggf. hier einfügen</a:t>
            </a:r>
          </a:p>
        </p:txBody>
      </p:sp>
    </p:spTree>
    <p:extLst>
      <p:ext uri="{BB962C8B-B14F-4D97-AF65-F5344CB8AC3E}">
        <p14:creationId xmlns:p14="http://schemas.microsoft.com/office/powerpoint/2010/main" val="2600760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81A6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628650" y="5254074"/>
            <a:ext cx="8395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 BLOMSTEIN 2018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material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intended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www.blomstein.com </a:t>
            </a:r>
            <a:endParaRPr lang="de-DE" sz="1400" dirty="0"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1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Absender ggf. hier einfügen</a:t>
            </a:r>
          </a:p>
        </p:txBody>
      </p:sp>
    </p:spTree>
    <p:extLst>
      <p:ext uri="{BB962C8B-B14F-4D97-AF65-F5344CB8AC3E}">
        <p14:creationId xmlns:p14="http://schemas.microsoft.com/office/powerpoint/2010/main" val="3871721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76009"/>
          </a:xfrm>
          <a:prstGeom prst="rect">
            <a:avLst/>
          </a:prstGeom>
          <a:solidFill>
            <a:srgbClr val="F08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1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Absender ggf. hier einfügen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628650" y="5254074"/>
            <a:ext cx="8395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 BLOMSTEIN 2018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material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intended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www.blomstein.com 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1548182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divider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459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267419"/>
            <a:ext cx="2600036" cy="619472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>
          <a:xfrm>
            <a:off x="628650" y="5228436"/>
            <a:ext cx="8395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© BLOMSTEIN 2018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material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intended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DE" sz="14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advice</a:t>
            </a: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de-DE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www.blomstein.com </a:t>
            </a:r>
            <a:endParaRPr lang="de-DE" sz="1400" dirty="0"/>
          </a:p>
        </p:txBody>
      </p:sp>
      <p:sp>
        <p:nvSpPr>
          <p:cNvPr id="8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59823" y="2465857"/>
            <a:ext cx="6858000" cy="2116533"/>
          </a:xfrm>
        </p:spPr>
        <p:txBody>
          <a:bodyPr anchor="t">
            <a:normAutofit/>
          </a:bodyPr>
          <a:lstStyle>
            <a:lvl1pPr marL="0" indent="0" algn="l">
              <a:lnSpc>
                <a:spcPct val="90000"/>
              </a:lnSpc>
              <a:spcBef>
                <a:spcPts val="600"/>
              </a:spcBef>
              <a:buNone/>
              <a:defRPr sz="1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Absender ggf. hier einfügen</a:t>
            </a:r>
          </a:p>
        </p:txBody>
      </p:sp>
    </p:spTree>
    <p:extLst>
      <p:ext uri="{BB962C8B-B14F-4D97-AF65-F5344CB8AC3E}">
        <p14:creationId xmlns:p14="http://schemas.microsoft.com/office/powerpoint/2010/main" val="1443414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titel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08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2050883"/>
            <a:ext cx="7964632" cy="1856099"/>
          </a:xfrm>
        </p:spPr>
        <p:txBody>
          <a:bodyPr anchor="t">
            <a:noAutofit/>
          </a:bodyPr>
          <a:lstStyle>
            <a:lvl1pPr algn="l">
              <a:defRPr sz="3200" baseline="0"/>
            </a:lvl1pPr>
          </a:lstStyle>
          <a:p>
            <a:r>
              <a:rPr lang="de-DE" dirty="0" smtClean="0"/>
              <a:t>Titel der </a:t>
            </a:r>
            <a:br>
              <a:rPr lang="de-DE" dirty="0" smtClean="0"/>
            </a:br>
            <a:r>
              <a:rPr lang="de-DE" dirty="0" smtClean="0"/>
              <a:t>Präsentation</a:t>
            </a:r>
            <a:br>
              <a:rPr lang="de-DE" dirty="0" smtClean="0"/>
            </a:br>
            <a:r>
              <a:rPr lang="de-DE" dirty="0" smtClean="0"/>
              <a:t>maximal</a:t>
            </a:r>
            <a:br>
              <a:rPr lang="de-DE" dirty="0" smtClean="0"/>
            </a:br>
            <a:r>
              <a:rPr lang="de-DE" dirty="0" smtClean="0"/>
              <a:t>vierzeilig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4237027"/>
            <a:ext cx="7964632" cy="1083118"/>
          </a:xfrm>
        </p:spPr>
        <p:txBody>
          <a:bodyPr anchor="t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Vortragende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9" y="540055"/>
            <a:ext cx="3628737" cy="864565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5757286"/>
            <a:ext cx="7964632" cy="914400"/>
          </a:xfrm>
        </p:spPr>
        <p:txBody>
          <a:bodyPr anchor="t">
            <a:noAutofit/>
          </a:bodyPr>
          <a:lstStyle>
            <a:lvl1pPr marL="0" indent="0" algn="l">
              <a:buFontTx/>
              <a:buNone/>
              <a:defRPr sz="1600" baseline="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Datum und Ort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018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titel_grün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59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28650" y="2050883"/>
            <a:ext cx="7964632" cy="1856099"/>
          </a:xfrm>
        </p:spPr>
        <p:txBody>
          <a:bodyPr anchor="t">
            <a:noAutofit/>
          </a:bodyPr>
          <a:lstStyle>
            <a:lvl1pPr algn="l">
              <a:defRPr sz="3200" baseline="0"/>
            </a:lvl1pPr>
          </a:lstStyle>
          <a:p>
            <a:r>
              <a:rPr lang="de-DE" dirty="0" smtClean="0"/>
              <a:t>Titel der </a:t>
            </a:r>
            <a:br>
              <a:rPr lang="de-DE" dirty="0" smtClean="0"/>
            </a:br>
            <a:r>
              <a:rPr lang="de-DE" dirty="0" smtClean="0"/>
              <a:t>Präsentation</a:t>
            </a:r>
            <a:br>
              <a:rPr lang="de-DE" dirty="0" smtClean="0"/>
            </a:br>
            <a:r>
              <a:rPr lang="de-DE" dirty="0" smtClean="0"/>
              <a:t>maximal</a:t>
            </a:r>
            <a:br>
              <a:rPr lang="de-DE" dirty="0" smtClean="0"/>
            </a:br>
            <a:r>
              <a:rPr lang="de-DE" dirty="0" smtClean="0"/>
              <a:t>vierzeilig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28650" y="4237027"/>
            <a:ext cx="7964632" cy="1083118"/>
          </a:xfrm>
        </p:spPr>
        <p:txBody>
          <a:bodyPr anchor="t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Vortragende</a:t>
            </a:r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9" y="540055"/>
            <a:ext cx="3628737" cy="864565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5757286"/>
            <a:ext cx="7964632" cy="914400"/>
          </a:xfrm>
        </p:spPr>
        <p:txBody>
          <a:bodyPr anchor="t">
            <a:noAutofit/>
          </a:bodyPr>
          <a:lstStyle>
            <a:lvl1pPr marL="0" indent="0" algn="l">
              <a:buFontTx/>
              <a:buNone/>
              <a:defRPr sz="1600" baseline="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Datum und Ort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15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omstein_conten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600"/>
            </a:lvl1pPr>
          </a:lstStyle>
          <a:p>
            <a:r>
              <a:rPr lang="de-DE" dirty="0"/>
              <a:t>Füge Überschrift ein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706582"/>
            <a:ext cx="9144000" cy="5470381"/>
          </a:xfrm>
          <a:prstGeom prst="rect">
            <a:avLst/>
          </a:prstGeom>
          <a:solidFill>
            <a:srgbClr val="D9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/>
              <a:t>Vertraulichkeitshinweis einfügen</a:t>
            </a:r>
          </a:p>
        </p:txBody>
      </p:sp>
    </p:spTree>
    <p:extLst>
      <p:ext uri="{BB962C8B-B14F-4D97-AF65-F5344CB8AC3E}">
        <p14:creationId xmlns:p14="http://schemas.microsoft.com/office/powerpoint/2010/main" val="192156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omstein_conten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706582"/>
            <a:ext cx="9144000" cy="5470381"/>
          </a:xfrm>
          <a:prstGeom prst="rect">
            <a:avLst/>
          </a:prstGeom>
          <a:solidFill>
            <a:srgbClr val="D9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600"/>
            </a:lvl1pPr>
          </a:lstStyle>
          <a:p>
            <a:r>
              <a:rPr lang="de-DE" dirty="0"/>
              <a:t>Füge Überschrift ein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1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500" b="1" baseline="0">
                <a:solidFill>
                  <a:srgbClr val="0070C0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 baseline="0"/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/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baseline="0"/>
            </a:lvl4pPr>
          </a:lstStyle>
          <a:p>
            <a:pPr lvl="0"/>
            <a:r>
              <a:rPr lang="de-DE" dirty="0"/>
              <a:t>Text durch klicken hinzufügen (Zwischenüberschriften: farbig/fett, </a:t>
            </a:r>
            <a:r>
              <a:rPr lang="de-DE" dirty="0" err="1"/>
              <a:t>Bulletpoints</a:t>
            </a:r>
            <a:r>
              <a:rPr lang="de-DE" dirty="0"/>
              <a:t>: normal/schwarz)</a:t>
            </a:r>
          </a:p>
          <a:p>
            <a:pPr lvl="1"/>
            <a:r>
              <a:rPr lang="de-DE" dirty="0" err="1"/>
              <a:t>Bulletpoint</a:t>
            </a:r>
            <a:r>
              <a:rPr lang="de-DE" dirty="0"/>
              <a:t> erste Ebene</a:t>
            </a:r>
          </a:p>
          <a:p>
            <a:pPr lvl="2"/>
            <a:r>
              <a:rPr lang="de-DE" dirty="0" err="1"/>
              <a:t>Bulletpoint</a:t>
            </a:r>
            <a:r>
              <a:rPr lang="de-DE" dirty="0"/>
              <a:t> zweite Ebene</a:t>
            </a:r>
          </a:p>
          <a:p>
            <a:pPr lvl="3"/>
            <a:r>
              <a:rPr lang="de-DE" dirty="0" err="1"/>
              <a:t>Bulletpoint</a:t>
            </a:r>
            <a:r>
              <a:rPr lang="de-DE" dirty="0"/>
              <a:t> dritte Ebene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/>
              <a:t>Vertraulichkeitshinweis einfügen</a:t>
            </a:r>
          </a:p>
        </p:txBody>
      </p:sp>
    </p:spTree>
    <p:extLst>
      <p:ext uri="{BB962C8B-B14F-4D97-AF65-F5344CB8AC3E}">
        <p14:creationId xmlns:p14="http://schemas.microsoft.com/office/powerpoint/2010/main" val="60111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omstein_content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706582"/>
            <a:ext cx="9144000" cy="5470381"/>
          </a:xfrm>
          <a:prstGeom prst="rect">
            <a:avLst/>
          </a:prstGeom>
          <a:solidFill>
            <a:srgbClr val="D9EA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8364682" cy="405100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/>
              <a:t>Füge Überschrift ein</a:t>
            </a:r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1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356400" y="1018800"/>
            <a:ext cx="8157600" cy="49032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1500" b="1" baseline="0">
                <a:solidFill>
                  <a:srgbClr val="0070C0"/>
                </a:solidFill>
              </a:defRPr>
            </a:lvl1pPr>
            <a:lvl2pPr marL="28440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u="none" baseline="0">
                <a:solidFill>
                  <a:schemeClr val="tx1"/>
                </a:solidFill>
              </a:defRPr>
            </a:lvl2pPr>
            <a:lvl3pPr marL="532800" indent="-259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3pPr>
            <a:lvl4pPr marL="806400" indent="-2520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500" baseline="0">
                <a:solidFill>
                  <a:schemeClr val="tx1"/>
                </a:solidFill>
              </a:defRPr>
            </a:lvl4pPr>
            <a:lvl5pPr marL="1039813" indent="-228600">
              <a:spcBef>
                <a:spcPts val="0"/>
              </a:spcBef>
              <a:spcAft>
                <a:spcPts val="1200"/>
              </a:spcAft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 durch klicken hinzufügen (Zwischenüberschriften: farbig/fett, </a:t>
            </a:r>
            <a:r>
              <a:rPr lang="de-DE" dirty="0" err="1"/>
              <a:t>Bulletpoints</a:t>
            </a:r>
            <a:r>
              <a:rPr lang="de-DE" dirty="0"/>
              <a:t>: normal/schwarz)</a:t>
            </a:r>
          </a:p>
          <a:p>
            <a:pPr lvl="1"/>
            <a:r>
              <a:rPr lang="de-DE" dirty="0" err="1"/>
              <a:t>Bulletpoint</a:t>
            </a:r>
            <a:r>
              <a:rPr lang="de-DE" dirty="0"/>
              <a:t> erste Ebene</a:t>
            </a:r>
          </a:p>
          <a:p>
            <a:pPr lvl="2"/>
            <a:r>
              <a:rPr lang="de-DE" dirty="0" err="1"/>
              <a:t>Bulletpoint</a:t>
            </a:r>
            <a:r>
              <a:rPr lang="de-DE" dirty="0"/>
              <a:t> zweite Ebene</a:t>
            </a:r>
          </a:p>
          <a:p>
            <a:pPr lvl="3"/>
            <a:r>
              <a:rPr lang="de-DE" dirty="0" err="1"/>
              <a:t>Bulletpoint</a:t>
            </a:r>
            <a:r>
              <a:rPr lang="de-DE" dirty="0"/>
              <a:t> dritte Ebene</a:t>
            </a:r>
          </a:p>
          <a:p>
            <a:pPr lvl="4"/>
            <a:r>
              <a:rPr lang="de-DE" dirty="0"/>
              <a:t>Vierte Ebene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195F06CA-5577-E54B-B1DC-7CB06FD6BFA4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139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gliederung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6125441" cy="321974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32508" y="1191346"/>
            <a:ext cx="8182841" cy="452578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Füge Gliederung Präsentation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001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mstein_gliederung_hellgrü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706582"/>
            <a:ext cx="9144000" cy="5465618"/>
          </a:xfrm>
          <a:prstGeom prst="rect">
            <a:avLst/>
          </a:prstGeom>
          <a:solidFill>
            <a:srgbClr val="81A6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32509" y="218354"/>
            <a:ext cx="6125441" cy="321974"/>
          </a:xfrm>
        </p:spPr>
        <p:txBody>
          <a:bodyPr anchor="t">
            <a:noAutofit/>
          </a:bodyPr>
          <a:lstStyle>
            <a:lvl1pPr algn="l">
              <a:defRPr sz="1800"/>
            </a:lvl1pPr>
          </a:lstStyle>
          <a:p>
            <a:r>
              <a:rPr lang="de-DE" dirty="0" smtClean="0"/>
              <a:t>Füge Überschrift ein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9" y="6291707"/>
            <a:ext cx="1801368" cy="429768"/>
          </a:xfrm>
          <a:prstGeom prst="rect">
            <a:avLst/>
          </a:prstGeom>
        </p:spPr>
      </p:pic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32508" y="1191346"/>
            <a:ext cx="8182841" cy="452578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Füge Gliederung Präsentation ein</a:t>
            </a:r>
            <a:endParaRPr lang="de-DE" dirty="0"/>
          </a:p>
        </p:txBody>
      </p:sp>
      <p:sp>
        <p:nvSpPr>
          <p:cNvPr id="10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862557" y="6338454"/>
            <a:ext cx="2755484" cy="383021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dirty="0" smtClean="0"/>
              <a:t>Vertraulichkeitshinweis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8459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71A32720-A10F-CD42-B3F5-2AD6794F4887}" type="datetime1">
              <a:rPr lang="de-DE" smtClean="0"/>
              <a:t>29.12.2020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106CCE77-0CD7-1148-9A6B-C40122314B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734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0" r:id="rId2"/>
    <p:sldLayoutId id="2147483691" r:id="rId3"/>
    <p:sldLayoutId id="2147483692" r:id="rId4"/>
    <p:sldLayoutId id="2147483785" r:id="rId5"/>
    <p:sldLayoutId id="2147483786" r:id="rId6"/>
    <p:sldLayoutId id="214748378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62D16200-0A9E-0940-9169-BA7B730C92A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112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60" r:id="rId2"/>
    <p:sldLayoutId id="2147483761" r:id="rId3"/>
    <p:sldLayoutId id="214748376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34CBAAB0-5702-504B-9E80-D32B9F81F4E1}" type="datetime1">
              <a:rPr lang="de-DE" smtClean="0"/>
              <a:t>29.12.2020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195F06CA-5577-E54B-B1DC-7CB06FD6BFA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499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B21FF-8D2E-7842-B700-88AE713C8197}" type="datetime1">
              <a:rPr lang="de-DE" smtClean="0"/>
              <a:t>29.12.2020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8E6DF-9A89-FD44-A2A6-1D1F4497C3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87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9" r:id="rId2"/>
    <p:sldLayoutId id="2147483710" r:id="rId3"/>
    <p:sldLayoutId id="2147483711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34CBAAB0-5702-504B-9E80-D32B9F81F4E1}" type="datetime1">
              <a:rPr lang="de-DE" smtClean="0"/>
              <a:t>29.12.2020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195F06CA-5577-E54B-B1DC-7CB06FD6BFA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900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63" r:id="rId2"/>
    <p:sldLayoutId id="2147483764" r:id="rId3"/>
    <p:sldLayoutId id="214748376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1800" b="0" i="0" kern="1200">
          <a:solidFill>
            <a:schemeClr val="tx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4B21FF-8D2E-7842-B700-88AE713C8197}" type="datetime1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29.12.2020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08E6DF-9A89-FD44-A2A6-1D1F4497C3DF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90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Verdana" charset="0"/>
          <a:ea typeface="Verdana" charset="0"/>
          <a:cs typeface="Verdan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de.ec.europa.eu/doclib/docs/2016/january/tradoc_154187.pdf" TargetMode="External"/><Relationship Id="rId2" Type="http://schemas.openxmlformats.org/officeDocument/2006/relationships/hyperlink" Target="https://ec.europa.eu/competition/international/overview/foreign_subsidies_white_paper.pdf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World Bank's Virtual Fifth International Debarment Colloquium – Roundtable 1 –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Handout on EU Exclusions and Debarments</a:t>
            </a:r>
            <a:endParaRPr lang="de-DE" sz="2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Dr. Roland M. Stein, LL.M. Eur.</a:t>
            </a:r>
            <a:endParaRPr lang="de-DE" sz="20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22 September 2020, Washington &amp; Berlin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668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Hot topic 2: Increased influence of criminal law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en-US" dirty="0" smtClean="0"/>
              <a:t>Increase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criminal</a:t>
            </a:r>
            <a:r>
              <a:rPr lang="de-DE" dirty="0" smtClean="0"/>
              <a:t> </a:t>
            </a:r>
            <a:r>
              <a:rPr lang="de-DE" dirty="0" err="1" smtClean="0"/>
              <a:t>investigations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failure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tender</a:t>
            </a:r>
            <a:r>
              <a:rPr lang="de-DE" dirty="0" smtClean="0"/>
              <a:t> a </a:t>
            </a:r>
            <a:r>
              <a:rPr lang="de-DE" dirty="0" err="1" smtClean="0"/>
              <a:t>contract</a:t>
            </a:r>
            <a:r>
              <a:rPr lang="de-DE" dirty="0" smtClean="0"/>
              <a:t>, e.g.:</a:t>
            </a:r>
            <a:br>
              <a:rPr lang="de-DE" dirty="0" smtClean="0"/>
            </a:br>
            <a:endParaRPr lang="de-DE" dirty="0" smtClean="0"/>
          </a:p>
          <a:p>
            <a:pPr lvl="2"/>
            <a:r>
              <a:rPr lang="de-DE" dirty="0" smtClean="0"/>
              <a:t>A </a:t>
            </a:r>
            <a:r>
              <a:rPr lang="de-DE" dirty="0" err="1" smtClean="0"/>
              <a:t>mayor</a:t>
            </a:r>
            <a:r>
              <a:rPr lang="de-DE" dirty="0" smtClean="0"/>
              <a:t> </a:t>
            </a:r>
            <a:r>
              <a:rPr lang="de-DE" dirty="0" err="1" smtClean="0"/>
              <a:t>commissions</a:t>
            </a:r>
            <a:r>
              <a:rPr lang="de-DE" dirty="0" smtClean="0"/>
              <a:t> a </a:t>
            </a:r>
            <a:r>
              <a:rPr lang="de-DE" dirty="0" err="1" smtClean="0"/>
              <a:t>detective</a:t>
            </a:r>
            <a:r>
              <a:rPr lang="de-DE" dirty="0" smtClean="0"/>
              <a:t> </a:t>
            </a:r>
            <a:r>
              <a:rPr lang="de-DE" dirty="0" err="1" smtClean="0"/>
              <a:t>agency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investigate</a:t>
            </a:r>
            <a:r>
              <a:rPr lang="de-DE" dirty="0" smtClean="0"/>
              <a:t> </a:t>
            </a:r>
            <a:r>
              <a:rPr lang="de-DE" dirty="0" err="1" smtClean="0"/>
              <a:t>irregularities</a:t>
            </a:r>
            <a:r>
              <a:rPr lang="de-DE" dirty="0" smtClean="0"/>
              <a:t> </a:t>
            </a:r>
            <a:r>
              <a:rPr lang="de-DE" dirty="0" err="1" smtClean="0"/>
              <a:t>concerning</a:t>
            </a:r>
            <a:r>
              <a:rPr lang="de-DE" dirty="0" smtClean="0"/>
              <a:t> </a:t>
            </a:r>
            <a:r>
              <a:rPr lang="de-DE" dirty="0" err="1" smtClean="0"/>
              <a:t>municipal</a:t>
            </a:r>
            <a:r>
              <a:rPr lang="de-DE" dirty="0" smtClean="0"/>
              <a:t> </a:t>
            </a:r>
            <a:r>
              <a:rPr lang="de-DE" dirty="0" err="1" smtClean="0"/>
              <a:t>employees</a:t>
            </a:r>
            <a:r>
              <a:rPr lang="de-DE" dirty="0" smtClean="0"/>
              <a:t>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prior</a:t>
            </a:r>
            <a:r>
              <a:rPr lang="de-DE" dirty="0" smtClean="0"/>
              <a:t> </a:t>
            </a:r>
            <a:r>
              <a:rPr lang="de-DE" dirty="0" err="1" smtClean="0"/>
              <a:t>proceedings</a:t>
            </a:r>
            <a:r>
              <a:rPr lang="de-DE" dirty="0" smtClean="0"/>
              <a:t> (</a:t>
            </a:r>
            <a:r>
              <a:rPr lang="de-DE" b="1" dirty="0" err="1" smtClean="0"/>
              <a:t>budgetary</a:t>
            </a:r>
            <a:r>
              <a:rPr lang="de-DE" b="1" dirty="0" smtClean="0"/>
              <a:t> </a:t>
            </a:r>
            <a:r>
              <a:rPr lang="de-DE" b="1" dirty="0" err="1" smtClean="0"/>
              <a:t>fraud</a:t>
            </a:r>
            <a:r>
              <a:rPr lang="de-DE" dirty="0" smtClean="0"/>
              <a:t>, </a:t>
            </a:r>
            <a:r>
              <a:rPr lang="de-DE" dirty="0" err="1" smtClean="0"/>
              <a:t>held</a:t>
            </a:r>
            <a:r>
              <a:rPr lang="de-DE" dirty="0" smtClean="0"/>
              <a:t> in last </a:t>
            </a:r>
            <a:r>
              <a:rPr lang="de-DE" dirty="0" err="1" smtClean="0"/>
              <a:t>instance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German Federal Supreme Court – 5 </a:t>
            </a:r>
            <a:r>
              <a:rPr lang="de-DE" dirty="0" err="1" smtClean="0"/>
              <a:t>StR</a:t>
            </a:r>
            <a:r>
              <a:rPr lang="de-DE" dirty="0" smtClean="0"/>
              <a:t> 366/19)</a:t>
            </a:r>
            <a:br>
              <a:rPr lang="de-DE" dirty="0" smtClean="0"/>
            </a:br>
            <a:endParaRPr lang="de-DE" dirty="0" smtClean="0"/>
          </a:p>
          <a:p>
            <a:pPr lvl="2"/>
            <a:r>
              <a:rPr lang="de-DE" dirty="0" err="1" smtClean="0"/>
              <a:t>Collusion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bidders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form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price</a:t>
            </a:r>
            <a:r>
              <a:rPr lang="de-DE" dirty="0" smtClean="0"/>
              <a:t> </a:t>
            </a:r>
            <a:r>
              <a:rPr lang="de-DE" dirty="0" err="1" smtClean="0"/>
              <a:t>fixing</a:t>
            </a:r>
            <a:r>
              <a:rPr lang="de-DE" dirty="0" smtClean="0"/>
              <a:t> (</a:t>
            </a:r>
            <a:r>
              <a:rPr lang="de-DE" b="1" dirty="0" err="1" smtClean="0"/>
              <a:t>fraud</a:t>
            </a:r>
            <a:r>
              <a:rPr lang="de-DE" dirty="0" smtClean="0"/>
              <a:t>, </a:t>
            </a:r>
            <a:r>
              <a:rPr lang="de-DE" dirty="0" err="1" smtClean="0"/>
              <a:t>held</a:t>
            </a:r>
            <a:r>
              <a:rPr lang="de-DE" dirty="0" smtClean="0"/>
              <a:t> in last </a:t>
            </a:r>
            <a:r>
              <a:rPr lang="de-DE" dirty="0" err="1" smtClean="0"/>
              <a:t>instance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German Federal Supreme Court – 2 </a:t>
            </a:r>
            <a:r>
              <a:rPr lang="de-DE" dirty="0" err="1" smtClean="0"/>
              <a:t>StR</a:t>
            </a:r>
            <a:r>
              <a:rPr lang="de-DE" dirty="0" smtClean="0"/>
              <a:t> 102/91)</a:t>
            </a:r>
            <a:br>
              <a:rPr lang="de-DE" dirty="0" smtClean="0"/>
            </a:br>
            <a:endParaRPr lang="de-DE" dirty="0" smtClean="0"/>
          </a:p>
          <a:p>
            <a:pPr lvl="2"/>
            <a:r>
              <a:rPr lang="de-DE" dirty="0" err="1" smtClean="0"/>
              <a:t>Collusion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</a:t>
            </a:r>
            <a:r>
              <a:rPr lang="de-DE" dirty="0" err="1" smtClean="0"/>
              <a:t>bidder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employee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contracting</a:t>
            </a:r>
            <a:r>
              <a:rPr lang="de-DE" dirty="0" smtClean="0"/>
              <a:t> </a:t>
            </a:r>
            <a:r>
              <a:rPr lang="de-DE" dirty="0" err="1" smtClean="0"/>
              <a:t>authority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award</a:t>
            </a:r>
            <a:r>
              <a:rPr lang="de-DE" dirty="0" smtClean="0"/>
              <a:t> </a:t>
            </a:r>
            <a:r>
              <a:rPr lang="de-DE" dirty="0" err="1" smtClean="0"/>
              <a:t>contracts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bidder</a:t>
            </a:r>
            <a:r>
              <a:rPr lang="de-DE" dirty="0" smtClean="0"/>
              <a:t> (</a:t>
            </a:r>
            <a:r>
              <a:rPr lang="de-DE" b="1" dirty="0" err="1" smtClean="0"/>
              <a:t>agreements</a:t>
            </a:r>
            <a:r>
              <a:rPr lang="de-DE" b="1" dirty="0" smtClean="0"/>
              <a:t> </a:t>
            </a:r>
            <a:r>
              <a:rPr lang="de-DE" b="1" dirty="0" err="1" smtClean="0"/>
              <a:t>restricting</a:t>
            </a:r>
            <a:r>
              <a:rPr lang="de-DE" b="1" dirty="0" smtClean="0"/>
              <a:t> </a:t>
            </a:r>
            <a:r>
              <a:rPr lang="de-DE" b="1" dirty="0" err="1" smtClean="0"/>
              <a:t>competition</a:t>
            </a:r>
            <a:r>
              <a:rPr lang="de-DE" b="1" dirty="0" smtClean="0"/>
              <a:t> in </a:t>
            </a:r>
            <a:r>
              <a:rPr lang="de-DE" b="1" dirty="0" err="1" smtClean="0"/>
              <a:t>tender</a:t>
            </a:r>
            <a:r>
              <a:rPr lang="de-DE" b="1" dirty="0" smtClean="0"/>
              <a:t>, </a:t>
            </a:r>
            <a:r>
              <a:rPr lang="de-DE" b="1" dirty="0" err="1" smtClean="0"/>
              <a:t>ongoing</a:t>
            </a:r>
            <a:r>
              <a:rPr lang="de-DE" b="1" dirty="0" smtClean="0"/>
              <a:t> </a:t>
            </a:r>
            <a:r>
              <a:rPr lang="de-DE" b="1" dirty="0" err="1" smtClean="0"/>
              <a:t>procedure</a:t>
            </a:r>
            <a:r>
              <a:rPr lang="de-DE" dirty="0" smtClean="0"/>
              <a:t>)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err="1" smtClean="0"/>
              <a:t>Criminal</a:t>
            </a:r>
            <a:r>
              <a:rPr lang="de-DE" dirty="0" smtClean="0"/>
              <a:t> </a:t>
            </a:r>
            <a:r>
              <a:rPr lang="de-DE" dirty="0" err="1" smtClean="0"/>
              <a:t>investigations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anticompetitive</a:t>
            </a:r>
            <a:r>
              <a:rPr lang="de-DE" dirty="0" smtClean="0"/>
              <a:t> </a:t>
            </a:r>
            <a:r>
              <a:rPr lang="de-DE" dirty="0" err="1" smtClean="0"/>
              <a:t>agreements</a:t>
            </a:r>
            <a:r>
              <a:rPr lang="de-DE" dirty="0" smtClean="0"/>
              <a:t> </a:t>
            </a:r>
            <a:r>
              <a:rPr lang="de-DE" dirty="0" err="1" smtClean="0"/>
              <a:t>concerning</a:t>
            </a:r>
            <a:r>
              <a:rPr lang="de-DE" dirty="0" smtClean="0"/>
              <a:t> </a:t>
            </a:r>
            <a:r>
              <a:rPr lang="de-DE" dirty="0" err="1" smtClean="0"/>
              <a:t>procurement</a:t>
            </a:r>
            <a:r>
              <a:rPr lang="de-DE" dirty="0" smtClean="0"/>
              <a:t> </a:t>
            </a:r>
            <a:r>
              <a:rPr lang="de-DE" dirty="0" err="1" smtClean="0"/>
              <a:t>procedures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795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2"/>
          <p:cNvSpPr txBox="1">
            <a:spLocks/>
          </p:cNvSpPr>
          <p:nvPr/>
        </p:nvSpPr>
        <p:spPr>
          <a:xfrm>
            <a:off x="659823" y="2461684"/>
            <a:ext cx="6858000" cy="2116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/>
              <a:buNone/>
              <a:defRPr sz="1400" kern="120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 smtClean="0"/>
              <a:t>Dr. Roland M. Stein, LL. M. Eur.</a:t>
            </a:r>
            <a:endParaRPr lang="de-DE" dirty="0" smtClean="0"/>
          </a:p>
          <a:p>
            <a:r>
              <a:rPr lang="de-DE" dirty="0" smtClean="0"/>
              <a:t>Partnerschaft von Rechtsanwälten mbB </a:t>
            </a:r>
          </a:p>
          <a:p>
            <a:r>
              <a:rPr lang="de-DE" dirty="0" smtClean="0"/>
              <a:t>Oranienburger Straße 66</a:t>
            </a:r>
            <a:br>
              <a:rPr lang="de-DE" dirty="0" smtClean="0"/>
            </a:br>
            <a:r>
              <a:rPr lang="de-DE" dirty="0" smtClean="0"/>
              <a:t>10117 Berlin</a:t>
            </a:r>
            <a:br>
              <a:rPr lang="de-DE" dirty="0" smtClean="0"/>
            </a:br>
            <a:r>
              <a:rPr lang="de-DE" dirty="0" smtClean="0"/>
              <a:t>T  +49 30 2148 027 00    </a:t>
            </a:r>
            <a:br>
              <a:rPr lang="de-DE" dirty="0" smtClean="0"/>
            </a:br>
            <a:r>
              <a:rPr lang="de-DE" dirty="0" smtClean="0"/>
              <a:t>F  +49 30 2148 027 01 </a:t>
            </a:r>
            <a:br>
              <a:rPr lang="de-DE" dirty="0" smtClean="0"/>
            </a:br>
            <a:r>
              <a:rPr lang="de-DE" dirty="0" smtClean="0"/>
              <a:t>M +49 </a:t>
            </a:r>
            <a:r>
              <a:rPr lang="en-US" dirty="0"/>
              <a:t>172 763 75 75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roland.stein@blomstein.com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976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0" dirty="0">
                <a:solidFill>
                  <a:schemeClr val="tx1"/>
                </a:solidFill>
              </a:rPr>
              <a:t>Grounds for exclusion according to the EU Public Sector Directive</a:t>
            </a:r>
            <a:endParaRPr lang="de-DE" b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B344-D5C1-4F8B-8CDC-1C3A18257B6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 Box 3"/>
          <p:cNvSpPr>
            <a:spLocks noChangeArrowheads="1"/>
          </p:cNvSpPr>
          <p:nvPr/>
        </p:nvSpPr>
        <p:spPr bwMode="auto">
          <a:xfrm>
            <a:off x="2796381" y="1699303"/>
            <a:ext cx="3436938" cy="68705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0000" tIns="46800" rIns="90000" bIns="46800"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en-US" sz="15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57 of </a:t>
            </a:r>
            <a:r>
              <a:rPr lang="de-DE" alt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</a:t>
            </a:r>
          </a:p>
          <a:p>
            <a:pPr eaLnBrk="1" hangingPunct="1"/>
            <a:r>
              <a:rPr lang="de-DE" altLang="en-US" sz="15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Sector</a:t>
            </a:r>
            <a:r>
              <a:rPr lang="de-DE" alt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altLang="en-US" sz="15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</a:t>
            </a:r>
            <a:endParaRPr lang="en-GB" altLang="en-US" sz="15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078557" y="3187902"/>
            <a:ext cx="3436293" cy="8640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andatory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rounds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exclusion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alt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733925" y="3187902"/>
            <a:ext cx="3448050" cy="8640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 anchorCtr="1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de-DE" altLang="en-US" sz="1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Discretionary</a:t>
            </a:r>
            <a:r>
              <a:rPr lang="de-DE" alt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grounds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altLang="en-US" sz="1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exclusion</a:t>
            </a:r>
            <a:endParaRPr lang="en-GB" alt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" name="Gerade Verbindung mit Pfeil 3"/>
          <p:cNvCxnSpPr>
            <a:endCxn id="14" idx="0"/>
          </p:cNvCxnSpPr>
          <p:nvPr/>
        </p:nvCxnSpPr>
        <p:spPr>
          <a:xfrm flipH="1">
            <a:off x="2796704" y="2386361"/>
            <a:ext cx="1106223" cy="801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>
            <a:endCxn id="15" idx="0"/>
          </p:cNvCxnSpPr>
          <p:nvPr/>
        </p:nvCxnSpPr>
        <p:spPr>
          <a:xfrm>
            <a:off x="5241073" y="2386361"/>
            <a:ext cx="1216877" cy="801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03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24"/>
          <p:cNvCxnSpPr>
            <a:cxnSpLocks noChangeShapeType="1"/>
            <a:endCxn id="10" idx="5"/>
          </p:cNvCxnSpPr>
          <p:nvPr/>
        </p:nvCxnSpPr>
        <p:spPr bwMode="auto">
          <a:xfrm flipH="1" flipV="1">
            <a:off x="2843065" y="2245452"/>
            <a:ext cx="1232311" cy="776127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40"/>
          <p:cNvCxnSpPr>
            <a:cxnSpLocks noChangeShapeType="1"/>
            <a:stCxn id="29" idx="1"/>
          </p:cNvCxnSpPr>
          <p:nvPr/>
        </p:nvCxnSpPr>
        <p:spPr bwMode="auto">
          <a:xfrm flipH="1" flipV="1">
            <a:off x="5322454" y="3624650"/>
            <a:ext cx="1203896" cy="510594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0" dirty="0" err="1">
                <a:solidFill>
                  <a:schemeClr val="tx1"/>
                </a:solidFill>
              </a:rPr>
              <a:t>Grounds</a:t>
            </a:r>
            <a:r>
              <a:rPr lang="de-DE" b="0" dirty="0">
                <a:solidFill>
                  <a:schemeClr val="tx1"/>
                </a:solidFill>
              </a:rPr>
              <a:t> </a:t>
            </a:r>
            <a:r>
              <a:rPr lang="de-DE" b="0" dirty="0" err="1">
                <a:solidFill>
                  <a:schemeClr val="tx1"/>
                </a:solidFill>
              </a:rPr>
              <a:t>for</a:t>
            </a:r>
            <a:r>
              <a:rPr lang="de-DE" b="0" dirty="0">
                <a:solidFill>
                  <a:schemeClr val="tx1"/>
                </a:solidFill>
              </a:rPr>
              <a:t> </a:t>
            </a:r>
            <a:r>
              <a:rPr lang="de-DE" b="0" dirty="0" err="1">
                <a:solidFill>
                  <a:schemeClr val="tx1"/>
                </a:solidFill>
              </a:rPr>
              <a:t>mandatory</a:t>
            </a:r>
            <a:r>
              <a:rPr lang="de-DE" b="0" dirty="0">
                <a:solidFill>
                  <a:schemeClr val="tx1"/>
                </a:solidFill>
              </a:rPr>
              <a:t> </a:t>
            </a:r>
            <a:r>
              <a:rPr lang="de-DE" b="0" dirty="0" err="1">
                <a:solidFill>
                  <a:schemeClr val="tx1"/>
                </a:solidFill>
              </a:rPr>
              <a:t>exclusion</a:t>
            </a:r>
            <a:r>
              <a:rPr lang="de-DE" b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37F-631B-494D-AB4A-40381B2D284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cxnSp>
        <p:nvCxnSpPr>
          <p:cNvPr id="5" name="Straight Connector 40"/>
          <p:cNvCxnSpPr>
            <a:cxnSpLocks noChangeShapeType="1"/>
            <a:stCxn id="17" idx="3"/>
          </p:cNvCxnSpPr>
          <p:nvPr/>
        </p:nvCxnSpPr>
        <p:spPr bwMode="auto">
          <a:xfrm flipH="1">
            <a:off x="5322456" y="2282469"/>
            <a:ext cx="812468" cy="792356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26"/>
          <p:cNvCxnSpPr>
            <a:cxnSpLocks noChangeShapeType="1"/>
            <a:endCxn id="18" idx="4"/>
          </p:cNvCxnSpPr>
          <p:nvPr/>
        </p:nvCxnSpPr>
        <p:spPr bwMode="auto">
          <a:xfrm flipH="1" flipV="1">
            <a:off x="4453647" y="2029535"/>
            <a:ext cx="43784" cy="802875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40"/>
          <p:cNvCxnSpPr>
            <a:cxnSpLocks noChangeShapeType="1"/>
          </p:cNvCxnSpPr>
          <p:nvPr/>
        </p:nvCxnSpPr>
        <p:spPr bwMode="auto">
          <a:xfrm flipH="1">
            <a:off x="3259853" y="3727236"/>
            <a:ext cx="809098" cy="681356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31"/>
          <p:cNvCxnSpPr>
            <a:cxnSpLocks noChangeShapeType="1"/>
            <a:endCxn id="13" idx="0"/>
          </p:cNvCxnSpPr>
          <p:nvPr/>
        </p:nvCxnSpPr>
        <p:spPr bwMode="auto">
          <a:xfrm>
            <a:off x="4837517" y="3854297"/>
            <a:ext cx="264421" cy="672958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_s1033"/>
          <p:cNvSpPr>
            <a:spLocks noChangeArrowheads="1"/>
          </p:cNvSpPr>
          <p:nvPr/>
        </p:nvSpPr>
        <p:spPr bwMode="auto">
          <a:xfrm>
            <a:off x="1469485" y="4159195"/>
            <a:ext cx="2364214" cy="115772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93700" indent="-393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/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Money laundering</a:t>
            </a:r>
          </a:p>
        </p:txBody>
      </p:sp>
      <p:sp>
        <p:nvSpPr>
          <p:cNvPr id="10" name="_s1037"/>
          <p:cNvSpPr>
            <a:spLocks noChangeArrowheads="1"/>
          </p:cNvSpPr>
          <p:nvPr/>
        </p:nvSpPr>
        <p:spPr bwMode="auto">
          <a:xfrm>
            <a:off x="1112331" y="1309344"/>
            <a:ext cx="2027681" cy="109671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00038" indent="-3000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Terrorist</a:t>
            </a:r>
          </a:p>
          <a:p>
            <a:pPr marL="0" indent="0" algn="ctr" eaLnBrk="1" hangingPunct="1">
              <a:spcBef>
                <a:spcPts val="0"/>
              </a:spcBef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offences </a:t>
            </a:r>
          </a:p>
        </p:txBody>
      </p:sp>
      <p:sp>
        <p:nvSpPr>
          <p:cNvPr id="11" name="_s1042"/>
          <p:cNvSpPr>
            <a:spLocks noChangeArrowheads="1"/>
          </p:cNvSpPr>
          <p:nvPr/>
        </p:nvSpPr>
        <p:spPr bwMode="auto">
          <a:xfrm>
            <a:off x="3521195" y="2704321"/>
            <a:ext cx="2302177" cy="1198420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</a:pPr>
            <a:r>
              <a:rPr lang="en-US" altLang="en-US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Mandatory g</a:t>
            </a:r>
            <a:r>
              <a:rPr lang="en-GB" altLang="en-US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rounds for exclusion</a:t>
            </a:r>
          </a:p>
        </p:txBody>
      </p:sp>
      <p:sp>
        <p:nvSpPr>
          <p:cNvPr id="13" name="_s1039"/>
          <p:cNvSpPr>
            <a:spLocks noChangeArrowheads="1"/>
          </p:cNvSpPr>
          <p:nvPr/>
        </p:nvSpPr>
        <p:spPr bwMode="auto">
          <a:xfrm>
            <a:off x="4130143" y="4527255"/>
            <a:ext cx="1943589" cy="106834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00038" indent="-3000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Corruption</a:t>
            </a:r>
          </a:p>
        </p:txBody>
      </p:sp>
      <p:sp>
        <p:nvSpPr>
          <p:cNvPr id="14" name="_s1037"/>
          <p:cNvSpPr>
            <a:spLocks noChangeArrowheads="1"/>
          </p:cNvSpPr>
          <p:nvPr/>
        </p:nvSpPr>
        <p:spPr bwMode="auto">
          <a:xfrm>
            <a:off x="6905838" y="2561435"/>
            <a:ext cx="1899633" cy="114592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00038" indent="-3000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Fraud </a:t>
            </a:r>
          </a:p>
        </p:txBody>
      </p:sp>
      <p:sp>
        <p:nvSpPr>
          <p:cNvPr id="15" name="_s1037"/>
          <p:cNvSpPr>
            <a:spLocks noChangeArrowheads="1"/>
          </p:cNvSpPr>
          <p:nvPr/>
        </p:nvSpPr>
        <p:spPr bwMode="auto">
          <a:xfrm>
            <a:off x="433136" y="2662517"/>
            <a:ext cx="2460867" cy="130848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00038" indent="-3000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</a:t>
            </a:r>
          </a:p>
          <a:p>
            <a:pPr marL="0" indent="0" algn="ctr" eaLnBrk="1" hangingPunct="1">
              <a:spcBef>
                <a:spcPts val="0"/>
              </a:spcBef>
              <a:defRPr/>
            </a:pP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</a:t>
            </a:r>
            <a:r>
              <a:rPr lang="en-GB" alt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abour </a:t>
            </a:r>
            <a:r>
              <a:rPr lang="en-GB" alt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 other human trafficking</a:t>
            </a:r>
          </a:p>
        </p:txBody>
      </p:sp>
      <p:cxnSp>
        <p:nvCxnSpPr>
          <p:cNvPr id="16" name="Straight Connector 40"/>
          <p:cNvCxnSpPr>
            <a:cxnSpLocks noChangeShapeType="1"/>
            <a:stCxn id="11" idx="2"/>
            <a:endCxn id="15" idx="6"/>
          </p:cNvCxnSpPr>
          <p:nvPr/>
        </p:nvCxnSpPr>
        <p:spPr bwMode="auto">
          <a:xfrm flipH="1">
            <a:off x="2894003" y="3303531"/>
            <a:ext cx="627192" cy="13231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_s2067"/>
          <p:cNvSpPr>
            <a:spLocks noChangeArrowheads="1"/>
          </p:cNvSpPr>
          <p:nvPr/>
        </p:nvSpPr>
        <p:spPr bwMode="auto">
          <a:xfrm>
            <a:off x="5795352" y="1251767"/>
            <a:ext cx="2318746" cy="1207542"/>
          </a:xfrm>
          <a:prstGeom prst="ellipse">
            <a:avLst/>
          </a:prstGeom>
          <a:solidFill>
            <a:srgbClr val="9DC3E6"/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Non-fulfilment of social security </a:t>
            </a:r>
            <a:r>
              <a:rPr lang="en-GB" altLang="en-US" sz="15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contributions</a:t>
            </a:r>
            <a:endParaRPr lang="en-GB" altLang="en-US" sz="15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_s2067"/>
          <p:cNvSpPr>
            <a:spLocks noChangeArrowheads="1"/>
          </p:cNvSpPr>
          <p:nvPr/>
        </p:nvSpPr>
        <p:spPr bwMode="auto">
          <a:xfrm>
            <a:off x="3288709" y="1022017"/>
            <a:ext cx="2329875" cy="10075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Non-fulfilment of tax </a:t>
            </a:r>
            <a:r>
              <a:rPr lang="en-GB" altLang="en-US" sz="15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payments</a:t>
            </a:r>
            <a:endParaRPr lang="en-GB" altLang="en-US" sz="15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9" name="Straight Connector 40"/>
          <p:cNvCxnSpPr>
            <a:cxnSpLocks noChangeShapeType="1"/>
            <a:stCxn id="14" idx="2"/>
            <a:endCxn id="11" idx="6"/>
          </p:cNvCxnSpPr>
          <p:nvPr/>
        </p:nvCxnSpPr>
        <p:spPr bwMode="auto">
          <a:xfrm flipH="1">
            <a:off x="5823372" y="3134397"/>
            <a:ext cx="1082466" cy="169134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>
            <a:off x="332509" y="5373159"/>
            <a:ext cx="3421779" cy="779026"/>
          </a:xfrm>
          <a:prstGeom prst="ellipse">
            <a:avLst/>
          </a:prstGeom>
          <a:solidFill>
            <a:srgbClr val="9DC3E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judicial </a:t>
            </a:r>
            <a:r>
              <a:rPr lang="en-GB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 administrative decision</a:t>
            </a:r>
          </a:p>
        </p:txBody>
      </p:sp>
      <p:sp>
        <p:nvSpPr>
          <p:cNvPr id="29" name="_s1041"/>
          <p:cNvSpPr>
            <a:spLocks noChangeArrowheads="1"/>
          </p:cNvSpPr>
          <p:nvPr/>
        </p:nvSpPr>
        <p:spPr bwMode="auto">
          <a:xfrm>
            <a:off x="6153892" y="3980980"/>
            <a:ext cx="2543299" cy="1053381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marL="300038" indent="-300038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Participation in a criminal organisation</a:t>
            </a:r>
          </a:p>
        </p:txBody>
      </p:sp>
      <p:sp>
        <p:nvSpPr>
          <p:cNvPr id="23" name="TextBox 20"/>
          <p:cNvSpPr txBox="1"/>
          <p:nvPr/>
        </p:nvSpPr>
        <p:spPr>
          <a:xfrm>
            <a:off x="6721311" y="5373159"/>
            <a:ext cx="2084160" cy="779026"/>
          </a:xfrm>
          <a:prstGeom prst="ellipse">
            <a:avLst/>
          </a:prstGeom>
          <a:solidFill>
            <a:srgbClr val="DBDBDB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final judgement</a:t>
            </a:r>
            <a:endParaRPr lang="en-GB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37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0" dirty="0" err="1" smtClean="0">
                <a:solidFill>
                  <a:schemeClr val="tx1"/>
                </a:solidFill>
              </a:rPr>
              <a:t>Grounds</a:t>
            </a:r>
            <a:r>
              <a:rPr lang="de-DE" b="0" dirty="0" smtClean="0">
                <a:solidFill>
                  <a:schemeClr val="tx1"/>
                </a:solidFill>
              </a:rPr>
              <a:t> </a:t>
            </a:r>
            <a:r>
              <a:rPr lang="de-DE" b="0" dirty="0" err="1" smtClean="0">
                <a:solidFill>
                  <a:schemeClr val="tx1"/>
                </a:solidFill>
              </a:rPr>
              <a:t>for</a:t>
            </a:r>
            <a:r>
              <a:rPr lang="de-DE" b="0" dirty="0" smtClean="0">
                <a:solidFill>
                  <a:schemeClr val="tx1"/>
                </a:solidFill>
              </a:rPr>
              <a:t> </a:t>
            </a:r>
            <a:r>
              <a:rPr lang="de-DE" b="0" dirty="0" err="1" smtClean="0">
                <a:solidFill>
                  <a:schemeClr val="tx1"/>
                </a:solidFill>
              </a:rPr>
              <a:t>discretionary</a:t>
            </a:r>
            <a:r>
              <a:rPr lang="de-DE" b="0" dirty="0" smtClean="0">
                <a:solidFill>
                  <a:schemeClr val="tx1"/>
                </a:solidFill>
              </a:rPr>
              <a:t> </a:t>
            </a:r>
            <a:r>
              <a:rPr lang="de-DE" b="0" dirty="0" err="1" smtClean="0">
                <a:solidFill>
                  <a:schemeClr val="tx1"/>
                </a:solidFill>
              </a:rPr>
              <a:t>exclusion</a:t>
            </a:r>
            <a:endParaRPr lang="de-DE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37F-631B-494D-AB4A-40381B2D284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2337871" y="3640266"/>
            <a:ext cx="1525683" cy="51153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>
            <a:endCxn id="41" idx="7"/>
          </p:cNvCxnSpPr>
          <p:nvPr/>
        </p:nvCxnSpPr>
        <p:spPr bwMode="auto">
          <a:xfrm flipH="1">
            <a:off x="5437197" y="2399005"/>
            <a:ext cx="1220081" cy="61817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H="1">
            <a:off x="4954618" y="1735891"/>
            <a:ext cx="548148" cy="118142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Connector 32"/>
          <p:cNvCxnSpPr>
            <a:endCxn id="39" idx="7"/>
          </p:cNvCxnSpPr>
          <p:nvPr/>
        </p:nvCxnSpPr>
        <p:spPr bwMode="auto">
          <a:xfrm flipH="1">
            <a:off x="3042733" y="3565858"/>
            <a:ext cx="1270518" cy="13825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/>
          <p:cNvCxnSpPr>
            <a:stCxn id="44" idx="2"/>
            <a:endCxn id="41" idx="6"/>
          </p:cNvCxnSpPr>
          <p:nvPr/>
        </p:nvCxnSpPr>
        <p:spPr bwMode="auto">
          <a:xfrm flipH="1" flipV="1">
            <a:off x="5798056" y="3367734"/>
            <a:ext cx="1070272" cy="4561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>
            <a:off x="3677992" y="1917915"/>
            <a:ext cx="591840" cy="100364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/>
          <p:nvPr/>
        </p:nvCxnSpPr>
        <p:spPr bwMode="auto">
          <a:xfrm>
            <a:off x="5437197" y="3565858"/>
            <a:ext cx="1651647" cy="8006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>
            <a:stCxn id="41" idx="2"/>
            <a:endCxn id="38" idx="6"/>
          </p:cNvCxnSpPr>
          <p:nvPr/>
        </p:nvCxnSpPr>
        <p:spPr bwMode="auto">
          <a:xfrm flipH="1" flipV="1">
            <a:off x="2371138" y="3171715"/>
            <a:ext cx="962820" cy="19601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_s2055"/>
          <p:cNvSpPr>
            <a:spLocks noChangeArrowheads="1"/>
          </p:cNvSpPr>
          <p:nvPr/>
        </p:nvSpPr>
        <p:spPr bwMode="auto">
          <a:xfrm>
            <a:off x="45085" y="2613143"/>
            <a:ext cx="2326053" cy="111714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Agreement with others to distort competition</a:t>
            </a:r>
          </a:p>
        </p:txBody>
      </p:sp>
      <p:sp>
        <p:nvSpPr>
          <p:cNvPr id="39" name="_s2065"/>
          <p:cNvSpPr>
            <a:spLocks noChangeArrowheads="1"/>
          </p:cNvSpPr>
          <p:nvPr/>
        </p:nvSpPr>
        <p:spPr bwMode="auto">
          <a:xfrm>
            <a:off x="1075927" y="4816589"/>
            <a:ext cx="2304256" cy="9001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US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rave professional misconduct</a:t>
            </a:r>
          </a:p>
        </p:txBody>
      </p:sp>
      <p:sp>
        <p:nvSpPr>
          <p:cNvPr id="40" name="_s2067"/>
          <p:cNvSpPr>
            <a:spLocks noChangeArrowheads="1"/>
          </p:cNvSpPr>
          <p:nvPr/>
        </p:nvSpPr>
        <p:spPr bwMode="auto">
          <a:xfrm>
            <a:off x="5502764" y="4712901"/>
            <a:ext cx="2025538" cy="93610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Bankruptcy or insolvency</a:t>
            </a:r>
          </a:p>
        </p:txBody>
      </p:sp>
      <p:cxnSp>
        <p:nvCxnSpPr>
          <p:cNvPr id="42" name="Straight Connector 41"/>
          <p:cNvCxnSpPr>
            <a:stCxn id="45" idx="5"/>
          </p:cNvCxnSpPr>
          <p:nvPr/>
        </p:nvCxnSpPr>
        <p:spPr bwMode="auto">
          <a:xfrm>
            <a:off x="2021511" y="2372435"/>
            <a:ext cx="1829563" cy="6554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_s2067"/>
          <p:cNvSpPr>
            <a:spLocks noChangeArrowheads="1"/>
          </p:cNvSpPr>
          <p:nvPr/>
        </p:nvSpPr>
        <p:spPr bwMode="auto">
          <a:xfrm>
            <a:off x="4596084" y="770782"/>
            <a:ext cx="2367880" cy="113246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Undue influence on the decision-making process</a:t>
            </a:r>
          </a:p>
        </p:txBody>
      </p:sp>
      <p:sp>
        <p:nvSpPr>
          <p:cNvPr id="44" name="_s2067"/>
          <p:cNvSpPr>
            <a:spLocks noChangeArrowheads="1"/>
          </p:cNvSpPr>
          <p:nvPr/>
        </p:nvSpPr>
        <p:spPr bwMode="auto">
          <a:xfrm>
            <a:off x="6868328" y="2819781"/>
            <a:ext cx="2197070" cy="118712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Non-fulfilment of social security contributions</a:t>
            </a:r>
          </a:p>
        </p:txBody>
      </p:sp>
      <p:sp>
        <p:nvSpPr>
          <p:cNvPr id="45" name="_s2067"/>
          <p:cNvSpPr>
            <a:spLocks noChangeArrowheads="1"/>
          </p:cNvSpPr>
          <p:nvPr/>
        </p:nvSpPr>
        <p:spPr bwMode="auto">
          <a:xfrm>
            <a:off x="177631" y="1512465"/>
            <a:ext cx="2160240" cy="100751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Conflicts of interest</a:t>
            </a:r>
          </a:p>
        </p:txBody>
      </p:sp>
      <p:sp>
        <p:nvSpPr>
          <p:cNvPr id="46" name="_s2067"/>
          <p:cNvSpPr>
            <a:spLocks noChangeArrowheads="1"/>
          </p:cNvSpPr>
          <p:nvPr/>
        </p:nvSpPr>
        <p:spPr bwMode="auto">
          <a:xfrm>
            <a:off x="2271492" y="860989"/>
            <a:ext cx="2294515" cy="108240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Violation of environmental, social, labour law</a:t>
            </a:r>
          </a:p>
        </p:txBody>
      </p:sp>
      <p:sp>
        <p:nvSpPr>
          <p:cNvPr id="48" name="_s2067"/>
          <p:cNvSpPr>
            <a:spLocks noChangeArrowheads="1"/>
          </p:cNvSpPr>
          <p:nvPr/>
        </p:nvSpPr>
        <p:spPr bwMode="auto">
          <a:xfrm>
            <a:off x="6930646" y="4119420"/>
            <a:ext cx="2062726" cy="83112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Non-fulfilment of tax payments</a:t>
            </a:r>
          </a:p>
        </p:txBody>
      </p:sp>
      <p:sp>
        <p:nvSpPr>
          <p:cNvPr id="49" name="_s2067"/>
          <p:cNvSpPr>
            <a:spLocks noChangeArrowheads="1"/>
          </p:cNvSpPr>
          <p:nvPr/>
        </p:nvSpPr>
        <p:spPr bwMode="auto">
          <a:xfrm>
            <a:off x="6466786" y="1572524"/>
            <a:ext cx="2448272" cy="120754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Deficiencies in the performance of prior contracts</a:t>
            </a: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5074454" y="3624663"/>
            <a:ext cx="1022153" cy="112591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0"/>
          <p:cNvSpPr>
            <a:spLocks noChangeArrowheads="1"/>
          </p:cNvSpPr>
          <p:nvPr/>
        </p:nvSpPr>
        <p:spPr bwMode="auto">
          <a:xfrm>
            <a:off x="128456" y="4969852"/>
            <a:ext cx="2787316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1EBF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266700" indent="-2635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533400" indent="-2651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812800" indent="-277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2700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7272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1844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6416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</a:pPr>
            <a:endParaRPr lang="en-GB" altLang="en-US" sz="16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6" name="Straight Connector 55"/>
          <p:cNvCxnSpPr>
            <a:stCxn id="41" idx="4"/>
          </p:cNvCxnSpPr>
          <p:nvPr/>
        </p:nvCxnSpPr>
        <p:spPr bwMode="auto">
          <a:xfrm flipH="1">
            <a:off x="4412093" y="3863493"/>
            <a:ext cx="153914" cy="159078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Rectangle 40"/>
          <p:cNvSpPr>
            <a:spLocks noChangeArrowheads="1"/>
          </p:cNvSpPr>
          <p:nvPr/>
        </p:nvSpPr>
        <p:spPr bwMode="auto">
          <a:xfrm>
            <a:off x="151948" y="3908952"/>
            <a:ext cx="1358048" cy="40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1EBF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266700" indent="-2635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533400" indent="-2651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812800" indent="-277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2700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17272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1844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641600" indent="-277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</a:pPr>
            <a:endParaRPr lang="en-GB" altLang="en-US" sz="15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0" name="_s2065"/>
          <p:cNvSpPr>
            <a:spLocks noChangeArrowheads="1"/>
          </p:cNvSpPr>
          <p:nvPr/>
        </p:nvSpPr>
        <p:spPr bwMode="auto">
          <a:xfrm>
            <a:off x="429088" y="3838466"/>
            <a:ext cx="2050210" cy="9001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Prior involvement</a:t>
            </a:r>
          </a:p>
        </p:txBody>
      </p:sp>
      <p:sp>
        <p:nvSpPr>
          <p:cNvPr id="63" name="_s2055"/>
          <p:cNvSpPr>
            <a:spLocks noChangeArrowheads="1"/>
          </p:cNvSpPr>
          <p:nvPr/>
        </p:nvSpPr>
        <p:spPr bwMode="auto">
          <a:xfrm>
            <a:off x="3272718" y="5157954"/>
            <a:ext cx="2459284" cy="95191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0" tIns="0" rIns="0" bIns="0" anchor="ctr"/>
          <a:lstStyle>
            <a:lvl1pPr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  <a:defRPr sz="2000">
                <a:solidFill>
                  <a:schemeClr val="accent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Char char="•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0B1A40"/>
              </a:buClr>
              <a:buFont typeface="Arial" charset="0"/>
              <a:buChar char="­"/>
              <a:defRPr>
                <a:solidFill>
                  <a:srgbClr val="0B1A40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n-GB" altLang="en-US" sz="1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Serious misrepresentation</a:t>
            </a:r>
          </a:p>
        </p:txBody>
      </p:sp>
      <p:sp>
        <p:nvSpPr>
          <p:cNvPr id="41" name="_s2070"/>
          <p:cNvSpPr>
            <a:spLocks noChangeArrowheads="1"/>
          </p:cNvSpPr>
          <p:nvPr/>
        </p:nvSpPr>
        <p:spPr bwMode="auto">
          <a:xfrm>
            <a:off x="3333958" y="2871975"/>
            <a:ext cx="2464098" cy="991518"/>
          </a:xfrm>
          <a:prstGeom prst="ellipse">
            <a:avLst/>
          </a:prstGeom>
          <a:solidFill>
            <a:schemeClr val="accent1"/>
          </a:solidFill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accent2"/>
              </a:buClr>
            </a:pPr>
            <a:r>
              <a:rPr lang="en-GB" altLang="en-US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Grounds for discretionary exclusion </a:t>
            </a:r>
          </a:p>
        </p:txBody>
      </p:sp>
    </p:spTree>
    <p:extLst>
      <p:ext uri="{BB962C8B-B14F-4D97-AF65-F5344CB8AC3E}">
        <p14:creationId xmlns:p14="http://schemas.microsoft.com/office/powerpoint/2010/main" val="416901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0" dirty="0" smtClean="0">
                <a:solidFill>
                  <a:schemeClr val="tx1"/>
                </a:solidFill>
              </a:rPr>
              <a:t>Maximum period of exclusion </a:t>
            </a:r>
            <a:endParaRPr lang="de-DE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E37F-631B-494D-AB4A-40381B2D284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2"/>
            <a:endParaRPr lang="de-DE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2448984" y="1247887"/>
            <a:ext cx="4248472" cy="1120104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alt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</a:t>
            </a:r>
            <a:r>
              <a:rPr lang="en-GB" altLang="en-US" sz="1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57(7) Public Procurement </a:t>
            </a:r>
            <a:r>
              <a:rPr lang="en-GB" alt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Directive</a:t>
            </a:r>
            <a:r>
              <a:rPr 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alt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be determined by </a:t>
            </a:r>
          </a:p>
          <a:p>
            <a:pPr algn="ctr"/>
            <a:r>
              <a:rPr lang="en-US" alt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Member States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56407" y="3429000"/>
            <a:ext cx="3672408" cy="37457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Mandatory exclusion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4895119" y="3429000"/>
            <a:ext cx="3672408" cy="37457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Discretionary</a:t>
            </a:r>
            <a:r>
              <a:rPr kumimoji="0" lang="en-US" sz="1500" b="0" i="0" u="none" strike="noStrike" cap="none" normalizeH="0" dirty="0" smtClean="0">
                <a:ln>
                  <a:noFill/>
                </a:ln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exclusion</a:t>
            </a:r>
            <a:endParaRPr kumimoji="0" lang="en-US" sz="1500" b="0" i="0" u="none" strike="noStrike" cap="none" normalizeH="0" baseline="0" dirty="0" smtClean="0">
              <a:ln>
                <a:noFill/>
              </a:ln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491117" y="4348078"/>
            <a:ext cx="1603221" cy="63246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5 </a:t>
            </a:r>
            <a:r>
              <a:rPr 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905766" y="4358044"/>
            <a:ext cx="1661761" cy="62250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3 years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383782" y="4983738"/>
            <a:ext cx="2378875" cy="90668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set by judgement = debarments/blacklists</a:t>
            </a:r>
            <a:endParaRPr kumimoji="0" lang="en-US" sz="1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Straight Connector 16"/>
          <p:cNvCxnSpPr>
            <a:stCxn id="5" idx="2"/>
            <a:endCxn id="6" idx="0"/>
          </p:cNvCxnSpPr>
          <p:nvPr/>
        </p:nvCxnSpPr>
        <p:spPr bwMode="auto">
          <a:xfrm flipH="1">
            <a:off x="2392611" y="2367991"/>
            <a:ext cx="2180609" cy="1061009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2"/>
            <a:endCxn id="7" idx="0"/>
          </p:cNvCxnSpPr>
          <p:nvPr/>
        </p:nvCxnSpPr>
        <p:spPr bwMode="auto">
          <a:xfrm>
            <a:off x="4573220" y="2367991"/>
            <a:ext cx="2158103" cy="1061009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2"/>
            <a:endCxn id="8" idx="0"/>
          </p:cNvCxnSpPr>
          <p:nvPr/>
        </p:nvCxnSpPr>
        <p:spPr bwMode="auto">
          <a:xfrm flipH="1">
            <a:off x="1292728" y="3803571"/>
            <a:ext cx="1099883" cy="544507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2"/>
            <a:endCxn id="12" idx="0"/>
          </p:cNvCxnSpPr>
          <p:nvPr/>
        </p:nvCxnSpPr>
        <p:spPr bwMode="auto">
          <a:xfrm>
            <a:off x="2392611" y="3803571"/>
            <a:ext cx="2180609" cy="1143791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2"/>
            <a:endCxn id="9" idx="0"/>
          </p:cNvCxnSpPr>
          <p:nvPr/>
        </p:nvCxnSpPr>
        <p:spPr bwMode="auto">
          <a:xfrm>
            <a:off x="6731323" y="3803571"/>
            <a:ext cx="1005324" cy="554473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6"/>
          <p:cNvCxnSpPr>
            <a:stCxn id="7" idx="2"/>
            <a:endCxn id="12" idx="0"/>
          </p:cNvCxnSpPr>
          <p:nvPr/>
        </p:nvCxnSpPr>
        <p:spPr bwMode="auto">
          <a:xfrm flipH="1">
            <a:off x="4573220" y="3803571"/>
            <a:ext cx="2158103" cy="1143791"/>
          </a:xfrm>
          <a:prstGeom prst="line">
            <a:avLst/>
          </a:prstGeom>
          <a:ln w="28575"/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71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600" b="0" dirty="0" smtClean="0">
                <a:solidFill>
                  <a:schemeClr val="tx1"/>
                </a:solidFill>
              </a:rPr>
              <a:t>Self-cleaning</a:t>
            </a:r>
            <a:endParaRPr lang="en-US" sz="1600" b="0" dirty="0">
              <a:solidFill>
                <a:schemeClr val="tx1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889885" y="1356033"/>
            <a:ext cx="7441324" cy="85312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 is not excluded despite exclusion ground if reliability is sufficiently proven (Art. 57(6) Public Sector Directive)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598334" y="2937730"/>
            <a:ext cx="2388372" cy="178419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Compensation </a:t>
            </a:r>
            <a:r>
              <a:rPr 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any damage </a:t>
            </a:r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caused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416361" y="2937730"/>
            <a:ext cx="2388372" cy="178419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Clarification </a:t>
            </a:r>
            <a:endParaRPr lang="en-US" sz="1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facts </a:t>
            </a:r>
          </a:p>
          <a:p>
            <a:pPr algn="ctr"/>
            <a:r>
              <a:rPr 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actively collaborating with the investigating </a:t>
            </a:r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163656" y="2937730"/>
            <a:ext cx="2388372" cy="178419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Compliance measures:</a:t>
            </a:r>
          </a:p>
          <a:p>
            <a:pPr algn="ctr"/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Technical, </a:t>
            </a:r>
            <a:r>
              <a:rPr lang="en-GB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organisational</a:t>
            </a:r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personnel measures to prevent future misconduct</a:t>
            </a:r>
            <a:endParaRPr lang="en-US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Gerader Verbinder 9"/>
          <p:cNvCxnSpPr>
            <a:stCxn id="5" idx="2"/>
            <a:endCxn id="6" idx="0"/>
          </p:cNvCxnSpPr>
          <p:nvPr/>
        </p:nvCxnSpPr>
        <p:spPr>
          <a:xfrm flipH="1">
            <a:off x="1792520" y="2209160"/>
            <a:ext cx="2818027" cy="7285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>
            <a:stCxn id="5" idx="2"/>
            <a:endCxn id="7" idx="0"/>
          </p:cNvCxnSpPr>
          <p:nvPr/>
        </p:nvCxnSpPr>
        <p:spPr>
          <a:xfrm>
            <a:off x="4610547" y="2209160"/>
            <a:ext cx="0" cy="7285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>
            <a:stCxn id="5" idx="2"/>
            <a:endCxn id="8" idx="0"/>
          </p:cNvCxnSpPr>
          <p:nvPr/>
        </p:nvCxnSpPr>
        <p:spPr>
          <a:xfrm>
            <a:off x="4610547" y="2209160"/>
            <a:ext cx="2747295" cy="7285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hteck 49"/>
          <p:cNvSpPr/>
          <p:nvPr/>
        </p:nvSpPr>
        <p:spPr>
          <a:xfrm>
            <a:off x="598334" y="5162182"/>
            <a:ext cx="7957175" cy="57662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Principle of proportionality</a:t>
            </a:r>
            <a:endParaRPr lang="en-US" sz="15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23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</a:rPr>
              <a:t>Debarment in the EU</a:t>
            </a:r>
            <a:endParaRPr lang="de-DE" b="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7</a:t>
            </a:fld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332509" y="3142368"/>
            <a:ext cx="2807507" cy="1620000"/>
          </a:xfrm>
          <a:prstGeom prst="rect">
            <a:avLst/>
          </a:prstGeom>
          <a:solidFill>
            <a:srgbClr val="4094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  <a:latin typeface="Verdana"/>
                <a:cs typeface="Verdana"/>
              </a:rPr>
              <a:t>Developments in the EU</a:t>
            </a:r>
            <a:endParaRPr lang="en-GB" sz="1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3329801" y="3142368"/>
            <a:ext cx="5367390" cy="1612835"/>
          </a:xfrm>
          <a:prstGeom prst="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 Institution’s Early Detection and Exclusion System (EDES)</a:t>
            </a:r>
          </a:p>
          <a:p>
            <a:pPr marL="171450" lvl="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 of national databases</a:t>
            </a:r>
            <a:endParaRPr lang="en-GB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28650" lvl="1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German Register of Competition </a:t>
            </a:r>
            <a:r>
              <a:rPr lang="en-GB" sz="1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an example for a solution on Member State level</a:t>
            </a:r>
          </a:p>
          <a:p>
            <a:pPr marL="628650" lvl="1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Cross-debarment</a:t>
            </a:r>
          </a:p>
        </p:txBody>
      </p:sp>
      <p:sp>
        <p:nvSpPr>
          <p:cNvPr id="13" name="Rechteck 12"/>
          <p:cNvSpPr/>
          <p:nvPr/>
        </p:nvSpPr>
        <p:spPr>
          <a:xfrm>
            <a:off x="4998163" y="1099668"/>
            <a:ext cx="3015553" cy="14736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Debarment</a:t>
            </a:r>
          </a:p>
          <a:p>
            <a:pPr algn="ctr"/>
            <a:endParaRPr lang="en-US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Affects </a:t>
            </a:r>
            <a:r>
              <a:rPr 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participation in current and future </a:t>
            </a:r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procedures</a:t>
            </a:r>
            <a:endParaRPr lang="de-DE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4" name="Gerade Verbindung mit Pfeil 13"/>
          <p:cNvCxnSpPr>
            <a:stCxn id="15" idx="3"/>
            <a:endCxn id="13" idx="1"/>
          </p:cNvCxnSpPr>
          <p:nvPr/>
        </p:nvCxnSpPr>
        <p:spPr>
          <a:xfrm>
            <a:off x="3676675" y="1836469"/>
            <a:ext cx="1321488" cy="0"/>
          </a:xfrm>
          <a:prstGeom prst="straightConnector1">
            <a:avLst/>
          </a:prstGeom>
          <a:ln w="508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eck 14"/>
          <p:cNvSpPr/>
          <p:nvPr/>
        </p:nvSpPr>
        <p:spPr>
          <a:xfrm>
            <a:off x="661122" y="1099668"/>
            <a:ext cx="3015553" cy="147360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Exclusion</a:t>
            </a:r>
          </a:p>
          <a:p>
            <a:pPr algn="ctr"/>
            <a:endParaRPr lang="en-US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Affects participation in individual procurement </a:t>
            </a:r>
            <a:r>
              <a:rPr lang="en-US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procedure</a:t>
            </a:r>
            <a:r>
              <a:rPr lang="de-DE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de-DE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93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</a:rPr>
              <a:t>Debarment in Germany: </a:t>
            </a:r>
            <a:r>
              <a:rPr lang="en-US" b="0" dirty="0">
                <a:solidFill>
                  <a:schemeClr val="tx1"/>
                </a:solidFill>
              </a:rPr>
              <a:t>R</a:t>
            </a:r>
            <a:r>
              <a:rPr lang="en-US" b="0" dirty="0" smtClean="0">
                <a:solidFill>
                  <a:schemeClr val="tx1"/>
                </a:solidFill>
              </a:rPr>
              <a:t>egister of competition </a:t>
            </a: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8DB2E6D-551D-444B-A1BE-BE2965D5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F06CA-5577-E54B-B1DC-7CB06FD6BFA4}" type="slidenum">
              <a:rPr lang="de-DE" smtClean="0"/>
              <a:t>8</a:t>
            </a:fld>
            <a:endParaRPr lang="de-DE" dirty="0"/>
          </a:p>
        </p:txBody>
      </p:sp>
      <p:sp>
        <p:nvSpPr>
          <p:cNvPr id="2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332509" y="863670"/>
            <a:ext cx="8181491" cy="44193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1600" dirty="0" smtClean="0"/>
              <a:t>In force probably </a:t>
            </a:r>
            <a:r>
              <a:rPr lang="en-GB" sz="1600" smtClean="0"/>
              <a:t>by the end </a:t>
            </a:r>
            <a:r>
              <a:rPr lang="en-GB" sz="1600" dirty="0" smtClean="0"/>
              <a:t>of 2020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grpSp>
        <p:nvGrpSpPr>
          <p:cNvPr id="6" name="Gruppieren 5"/>
          <p:cNvGrpSpPr/>
          <p:nvPr/>
        </p:nvGrpSpPr>
        <p:grpSpPr>
          <a:xfrm>
            <a:off x="194395" y="1276895"/>
            <a:ext cx="8640910" cy="4616499"/>
            <a:chOff x="194395" y="1110694"/>
            <a:chExt cx="8640910" cy="4616499"/>
          </a:xfrm>
        </p:grpSpPr>
        <p:sp>
          <p:nvSpPr>
            <p:cNvPr id="15" name="Ellipse 14"/>
            <p:cNvSpPr/>
            <p:nvPr/>
          </p:nvSpPr>
          <p:spPr>
            <a:xfrm>
              <a:off x="3005731" y="1110694"/>
              <a:ext cx="2966102" cy="1457007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Register Authority:</a:t>
              </a:r>
            </a:p>
            <a:p>
              <a:pPr algn="ctr"/>
              <a:r>
                <a:rPr lang="en-GB" sz="15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German Federal Cartel Office</a:t>
              </a:r>
              <a:endParaRPr lang="en-GB"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9" name="Ellipse 18"/>
            <p:cNvSpPr/>
            <p:nvPr/>
          </p:nvSpPr>
          <p:spPr>
            <a:xfrm>
              <a:off x="194395" y="3251993"/>
              <a:ext cx="2740698" cy="114234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Investigation authorities</a:t>
              </a:r>
              <a:endParaRPr lang="en-GB"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20" name="Ellipse 19"/>
            <p:cNvSpPr/>
            <p:nvPr/>
          </p:nvSpPr>
          <p:spPr>
            <a:xfrm>
              <a:off x="5971832" y="3251993"/>
              <a:ext cx="2740698" cy="114234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5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Contracting authorities</a:t>
              </a:r>
              <a:endParaRPr lang="en-GB" sz="1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" name="Textfeld 3"/>
            <p:cNvSpPr txBox="1"/>
            <p:nvPr/>
          </p:nvSpPr>
          <p:spPr>
            <a:xfrm>
              <a:off x="6400728" y="2293896"/>
              <a:ext cx="2434577" cy="74463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noAutofit/>
            </a:bodyPr>
            <a:lstStyle/>
            <a:p>
              <a:pPr>
                <a:lnSpc>
                  <a:spcPct val="100000"/>
                </a:lnSpc>
                <a:spcAft>
                  <a:spcPts val="1200"/>
                </a:spcAft>
              </a:pP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Obligation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                  to consult register before award of contract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12261" y="2231477"/>
              <a:ext cx="2382995" cy="869470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noAutofit/>
            </a:bodyPr>
            <a:lstStyle/>
            <a:p>
              <a:pPr>
                <a:lnSpc>
                  <a:spcPct val="100000"/>
                </a:lnSpc>
                <a:spcAft>
                  <a:spcPts val="1200"/>
                </a:spcAft>
              </a:pP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Transmission                   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of criminal and administrative decisions</a:t>
              </a:r>
            </a:p>
          </p:txBody>
        </p:sp>
        <p:grpSp>
          <p:nvGrpSpPr>
            <p:cNvPr id="26" name="Gruppieren 25"/>
            <p:cNvGrpSpPr/>
            <p:nvPr/>
          </p:nvGrpSpPr>
          <p:grpSpPr>
            <a:xfrm>
              <a:off x="2577921" y="2407319"/>
              <a:ext cx="3822807" cy="850728"/>
              <a:chOff x="2384974" y="2839629"/>
              <a:chExt cx="3913803" cy="1008845"/>
            </a:xfrm>
          </p:grpSpPr>
          <p:cxnSp>
            <p:nvCxnSpPr>
              <p:cNvPr id="7" name="Gerade Verbindung mit Pfeil 6"/>
              <p:cNvCxnSpPr/>
              <p:nvPr/>
            </p:nvCxnSpPr>
            <p:spPr>
              <a:xfrm flipV="1">
                <a:off x="2384974" y="2839629"/>
                <a:ext cx="824978" cy="100884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Gerade Verbindung mit Pfeil 11"/>
              <p:cNvCxnSpPr/>
              <p:nvPr/>
            </p:nvCxnSpPr>
            <p:spPr>
              <a:xfrm flipH="1" flipV="1">
                <a:off x="5578777" y="2839629"/>
                <a:ext cx="720000" cy="939202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Rechteck 23"/>
            <p:cNvSpPr/>
            <p:nvPr/>
          </p:nvSpPr>
          <p:spPr>
            <a:xfrm>
              <a:off x="3147582" y="4981467"/>
              <a:ext cx="2869235" cy="7457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500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Company</a:t>
              </a:r>
              <a:endParaRPr lang="de-DE" sz="15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36" name="Gerade Verbindung mit Pfeil 35"/>
            <p:cNvCxnSpPr/>
            <p:nvPr/>
          </p:nvCxnSpPr>
          <p:spPr>
            <a:xfrm flipV="1">
              <a:off x="4533766" y="2666212"/>
              <a:ext cx="0" cy="219418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feld 36"/>
            <p:cNvSpPr txBox="1"/>
            <p:nvPr/>
          </p:nvSpPr>
          <p:spPr>
            <a:xfrm>
              <a:off x="2650299" y="4147783"/>
              <a:ext cx="188346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Deletion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request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based on        </a:t>
              </a: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self-cleaning</a:t>
              </a:r>
              <a:endParaRPr lang="en-GB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cxnSp>
          <p:nvCxnSpPr>
            <p:cNvPr id="5" name="Gewinkelter Verbinder 4"/>
            <p:cNvCxnSpPr/>
            <p:nvPr/>
          </p:nvCxnSpPr>
          <p:spPr>
            <a:xfrm rot="5400000" flipH="1" flipV="1">
              <a:off x="6071997" y="4590337"/>
              <a:ext cx="840648" cy="687337"/>
            </a:xfrm>
            <a:prstGeom prst="bentConnector3">
              <a:avLst>
                <a:gd name="adj1" fmla="val -2574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feld 16"/>
            <p:cNvSpPr txBox="1"/>
            <p:nvPr/>
          </p:nvSpPr>
          <p:spPr>
            <a:xfrm>
              <a:off x="6835990" y="4641771"/>
              <a:ext cx="1999315" cy="1085422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noAutofit/>
            </a:bodyPr>
            <a:lstStyle/>
            <a:p>
              <a:pPr>
                <a:lnSpc>
                  <a:spcPct val="100000"/>
                </a:lnSpc>
                <a:spcAft>
                  <a:spcPts val="1200"/>
                </a:spcAft>
              </a:pP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Individual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request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to consider </a:t>
              </a: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self-cleaning 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remains possible</a:t>
              </a:r>
            </a:p>
          </p:txBody>
        </p:sp>
        <p:cxnSp>
          <p:nvCxnSpPr>
            <p:cNvPr id="30" name="Gerade Verbindung mit Pfeil 29"/>
            <p:cNvCxnSpPr/>
            <p:nvPr/>
          </p:nvCxnSpPr>
          <p:spPr>
            <a:xfrm>
              <a:off x="5566704" y="2534901"/>
              <a:ext cx="660710" cy="760422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feld 32"/>
            <p:cNvSpPr txBox="1"/>
            <p:nvPr/>
          </p:nvSpPr>
          <p:spPr>
            <a:xfrm>
              <a:off x="4904189" y="2785226"/>
              <a:ext cx="1194266" cy="1147823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normAutofit/>
            </a:bodyPr>
            <a:lstStyle/>
            <a:p>
              <a:pPr>
                <a:lnSpc>
                  <a:spcPct val="100000"/>
                </a:lnSpc>
                <a:spcAft>
                  <a:spcPts val="1200"/>
                </a:spcAft>
              </a:pPr>
              <a:r>
                <a:rPr lang="en-GB" sz="1400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Binding</a:t>
              </a:r>
              <a:r>
                <a:rPr lang="en-GB" sz="1400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decision to delete an entry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16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Hot topic 1: Competition law infringements as grounds for exclusions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6200-0A9E-0940-9169-BA7B730C92A6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/>
            <a:r>
              <a:rPr lang="en-US" dirty="0" smtClean="0"/>
              <a:t>Current practice: anticompetitive agreements as a discretionary exclusion ground</a:t>
            </a:r>
            <a:br>
              <a:rPr lang="en-US" dirty="0" smtClean="0"/>
            </a:br>
            <a:endParaRPr lang="de-DE" dirty="0" smtClean="0"/>
          </a:p>
          <a:p>
            <a:pPr lvl="1"/>
            <a:r>
              <a:rPr lang="en-US" dirty="0" smtClean="0"/>
              <a:t>EU Commission (</a:t>
            </a:r>
            <a:r>
              <a:rPr lang="en-US" dirty="0" smtClean="0">
                <a:hlinkClick r:id="rId2"/>
              </a:rPr>
              <a:t>COM(2020) 253 final</a:t>
            </a:r>
            <a:r>
              <a:rPr lang="en-US" dirty="0" smtClean="0"/>
              <a:t>) now aims at levelling playing field as regards companies receiving unfair subsidies from their home companies</a:t>
            </a:r>
            <a:br>
              <a:rPr lang="en-US" dirty="0" smtClean="0"/>
            </a:br>
            <a:endParaRPr lang="de-DE" dirty="0" smtClean="0"/>
          </a:p>
          <a:p>
            <a:pPr lvl="2"/>
            <a:r>
              <a:rPr lang="en-US" dirty="0" smtClean="0"/>
              <a:t>Not yet provided for in EU procurement Directive 2014/24/EU (but partly in Utilities Directive)</a:t>
            </a:r>
            <a:br>
              <a:rPr lang="en-US" dirty="0" smtClean="0"/>
            </a:br>
            <a:endParaRPr lang="de-DE" dirty="0" smtClean="0"/>
          </a:p>
          <a:p>
            <a:pPr lvl="2"/>
            <a:r>
              <a:rPr lang="en-US" dirty="0" smtClean="0"/>
              <a:t>Recent case-law in Germany upheld a contracting authority‘s decision to do exclude a major Chinese SOE</a:t>
            </a:r>
            <a:br>
              <a:rPr lang="en-US" dirty="0" smtClean="0"/>
            </a:br>
            <a:endParaRPr lang="de-DE" dirty="0" smtClean="0"/>
          </a:p>
          <a:p>
            <a:pPr lvl="1"/>
            <a:r>
              <a:rPr lang="en-US" dirty="0" smtClean="0"/>
              <a:t>Parallel </a:t>
            </a:r>
            <a:r>
              <a:rPr lang="en-US" dirty="0" err="1" smtClean="0"/>
              <a:t>developement</a:t>
            </a:r>
            <a:r>
              <a:rPr lang="en-US" dirty="0" smtClean="0"/>
              <a:t>: EU Commission also aims at opening foreign procurement markets for EU companies by denying those company access to EU procurements that come from a country that does not grant reciprocal access (Proposal for an International Procurement Instrument, </a:t>
            </a:r>
            <a:r>
              <a:rPr lang="en-US" dirty="0" smtClean="0">
                <a:hlinkClick r:id="rId3"/>
              </a:rPr>
              <a:t>COM(2016) 34 final</a:t>
            </a:r>
            <a:r>
              <a:rPr lang="en-US" dirty="0" smtClean="0"/>
              <a:t>)</a:t>
            </a:r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omstein_tit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BDDCAC4A-7D73-436F-8917-64FF842EE6D5}"/>
    </a:ext>
  </a:extLst>
</a:theme>
</file>

<file path=ppt/theme/theme2.xml><?xml version="1.0" encoding="utf-8"?>
<a:theme xmlns:a="http://schemas.openxmlformats.org/drawingml/2006/main" name="blomstein_gliederu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A66BAF2A-3ACD-4562-AC45-7F350AD95462}"/>
    </a:ext>
  </a:extLst>
</a:theme>
</file>

<file path=ppt/theme/theme3.xml><?xml version="1.0" encoding="utf-8"?>
<a:theme xmlns:a="http://schemas.openxmlformats.org/drawingml/2006/main" name="blomstein_content (mit Textfeld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rmAutofit fontScale="92500"/>
      </a:bodyPr>
      <a:lstStyle>
        <a:defPPr>
          <a:lnSpc>
            <a:spcPct val="100000"/>
          </a:lnSpc>
          <a:spcAft>
            <a:spcPts val="1200"/>
          </a:spcAft>
          <a:defRPr sz="1600" b="1" dirty="0" smtClean="0">
            <a:solidFill>
              <a:srgbClr val="81A698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E75A9A98-D7D3-4B81-9A7B-09E24A5D45DF}"/>
    </a:ext>
  </a:extLst>
</a:theme>
</file>

<file path=ppt/theme/theme4.xml><?xml version="1.0" encoding="utf-8"?>
<a:theme xmlns:a="http://schemas.openxmlformats.org/drawingml/2006/main" name="blomstein_section_divi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AD812EA7-9A9D-475E-9773-9B6DB53FCE6D}"/>
    </a:ext>
  </a:extLst>
</a:theme>
</file>

<file path=ppt/theme/theme5.xml><?xml version="1.0" encoding="utf-8"?>
<a:theme xmlns:a="http://schemas.openxmlformats.org/drawingml/2006/main" name="blomstein_content (ohne Textfeld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1AC23583-98A0-482F-AC56-548A763459F4}"/>
    </a:ext>
  </a:extLst>
</a:theme>
</file>

<file path=ppt/theme/theme6.xml><?xml version="1.0" encoding="utf-8"?>
<a:theme xmlns:a="http://schemas.openxmlformats.org/drawingml/2006/main" name="blomstein_ende_var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1215 BLOMSTEIN Master (Version ohne Fotos)" id="{8F99339A-3EEA-4E98-87D1-50BED0665848}" vid="{01D20A84-497C-4B12-8B42-71CE5BE6D7C7}"/>
    </a:ext>
  </a:extLst>
</a:theme>
</file>

<file path=ppt/theme/theme7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20161215 BLOMSTEIN Master (Version ohne Fotos)</Template>
  <TotalTime>0</TotalTime>
  <Words>547</Words>
  <Application>Microsoft Office PowerPoint</Application>
  <PresentationFormat>Bildschirmpräsentation (4:3)</PresentationFormat>
  <Paragraphs>119</Paragraphs>
  <Slides>11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11</vt:i4>
      </vt:variant>
    </vt:vector>
  </HeadingPairs>
  <TitlesOfParts>
    <vt:vector size="20" baseType="lpstr">
      <vt:lpstr>Arial</vt:lpstr>
      <vt:lpstr>Calibri</vt:lpstr>
      <vt:lpstr>Verdana</vt:lpstr>
      <vt:lpstr>blomstein_titel</vt:lpstr>
      <vt:lpstr>blomstein_gliederung</vt:lpstr>
      <vt:lpstr>blomstein_content (mit Textfeld)</vt:lpstr>
      <vt:lpstr>blomstein_section_divider</vt:lpstr>
      <vt:lpstr>blomstein_content (ohne Textfeld)</vt:lpstr>
      <vt:lpstr>blomstein_ende_var2</vt:lpstr>
      <vt:lpstr>World Bank's Virtual Fifth International Debarment Colloquium – Roundtable 1 –  Handout on EU Exclusions and Debarments</vt:lpstr>
      <vt:lpstr>Grounds for exclusion according to the EU Public Sector Directive</vt:lpstr>
      <vt:lpstr>Grounds for mandatory exclusion </vt:lpstr>
      <vt:lpstr>Grounds for discretionary exclusion</vt:lpstr>
      <vt:lpstr>Maximum period of exclusion </vt:lpstr>
      <vt:lpstr>Self-cleaning</vt:lpstr>
      <vt:lpstr>Debarment in the EU</vt:lpstr>
      <vt:lpstr>Debarment in Germany: Register of competition </vt:lpstr>
      <vt:lpstr>Hot topic 1: Competition law infringements as grounds for exclusions</vt:lpstr>
      <vt:lpstr>Hot topic 2: Increased influence of criminal law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Bank's Virtual Fifth International Debarment Colloquium – Roundtable 1 – A Global Survey of Debarment: How is Debarment Used by Countries, the Private Sector, and State-Owned Enterprises?</dc:title>
  <dc:creator>BLOMSTEIN</dc:creator>
  <cp:lastModifiedBy>Vanessa Kassem</cp:lastModifiedBy>
  <cp:revision>30</cp:revision>
  <cp:lastPrinted>2020-09-21T08:43:22Z</cp:lastPrinted>
  <dcterms:created xsi:type="dcterms:W3CDTF">2020-09-07T12:20:03Z</dcterms:created>
  <dcterms:modified xsi:type="dcterms:W3CDTF">2020-12-29T17:15:58Z</dcterms:modified>
</cp:coreProperties>
</file>